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49"/>
  </p:notesMasterIdLst>
  <p:sldIdLst>
    <p:sldId id="256" r:id="rId2"/>
    <p:sldId id="285" r:id="rId3"/>
    <p:sldId id="282" r:id="rId4"/>
    <p:sldId id="274" r:id="rId5"/>
    <p:sldId id="302" r:id="rId6"/>
    <p:sldId id="317" r:id="rId7"/>
    <p:sldId id="316" r:id="rId8"/>
    <p:sldId id="301" r:id="rId9"/>
    <p:sldId id="257" r:id="rId10"/>
    <p:sldId id="273" r:id="rId11"/>
    <p:sldId id="276" r:id="rId12"/>
    <p:sldId id="259" r:id="rId13"/>
    <p:sldId id="281" r:id="rId14"/>
    <p:sldId id="277" r:id="rId15"/>
    <p:sldId id="268" r:id="rId16"/>
    <p:sldId id="261" r:id="rId17"/>
    <p:sldId id="267" r:id="rId18"/>
    <p:sldId id="294" r:id="rId19"/>
    <p:sldId id="269" r:id="rId20"/>
    <p:sldId id="279" r:id="rId21"/>
    <p:sldId id="318" r:id="rId22"/>
    <p:sldId id="280" r:id="rId23"/>
    <p:sldId id="262" r:id="rId24"/>
    <p:sldId id="266" r:id="rId25"/>
    <p:sldId id="263" r:id="rId26"/>
    <p:sldId id="296" r:id="rId27"/>
    <p:sldId id="295" r:id="rId28"/>
    <p:sldId id="303" r:id="rId29"/>
    <p:sldId id="265" r:id="rId30"/>
    <p:sldId id="298" r:id="rId31"/>
    <p:sldId id="286" r:id="rId32"/>
    <p:sldId id="299" r:id="rId33"/>
    <p:sldId id="288" r:id="rId34"/>
    <p:sldId id="304" r:id="rId35"/>
    <p:sldId id="305" r:id="rId36"/>
    <p:sldId id="306" r:id="rId37"/>
    <p:sldId id="307" r:id="rId38"/>
    <p:sldId id="308" r:id="rId39"/>
    <p:sldId id="309" r:id="rId40"/>
    <p:sldId id="310" r:id="rId41"/>
    <p:sldId id="311" r:id="rId42"/>
    <p:sldId id="312" r:id="rId43"/>
    <p:sldId id="313" r:id="rId44"/>
    <p:sldId id="315" r:id="rId45"/>
    <p:sldId id="275" r:id="rId46"/>
    <p:sldId id="300" r:id="rId47"/>
    <p:sldId id="314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/>
    <p:restoredTop sz="96327"/>
  </p:normalViewPr>
  <p:slideViewPr>
    <p:cSldViewPr snapToGrid="0">
      <p:cViewPr varScale="1">
        <p:scale>
          <a:sx n="86" d="100"/>
          <a:sy n="86" d="100"/>
        </p:scale>
        <p:origin x="224" y="1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8683CF-870B-5A4A-9CD3-1436FAD949C9}" type="datetimeFigureOut">
              <a:rPr lang="en-US" smtClean="0"/>
              <a:t>7/24/23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0D438C-8F76-AE4F-9063-334FCB3CC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751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25, 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Activities Unlimited History Club</a:t>
            </a:r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25, 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Activities Unlimited History Club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25, 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Activities Unlimited History Club</a:t>
            </a:r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25, 2023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Activities Unlimited History Club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25, 2023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Activities Unlimited History Club</a:t>
            </a:r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25, 2023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Activities Unlimited History Club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25, 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Activities Unlimited History Club</a:t>
            </a:r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25, 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Activities Unlimited History Club</a:t>
            </a:r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25, 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Activities Unlimited History Club</a:t>
            </a:r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25, 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Activities Unlimited History Club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25, 2023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Activities Unlimited History Club</a:t>
            </a:r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25, 2023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Activities Unlimited History Club</a:t>
            </a:r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25, 2023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Activities Unlimited History Club</a:t>
            </a:r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25, 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Activities Unlimited History Club</a:t>
            </a:r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25, 2023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Activities Unlimited History Club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25, 2023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Activities Unlimited History Club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July 25, 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Activities Unlimited History Club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ED9D0-4D46-DDC3-97A8-755A846DA2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9213" y="1033670"/>
            <a:ext cx="8915399" cy="328042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00" dirty="0">
                <a:solidFill>
                  <a:srgbClr val="0070C0"/>
                </a:solidFill>
                <a:latin typeface="Edwardian Script ITC" panose="030303020407070D0804" pitchFamily="66" charset="77"/>
                <a:ea typeface="Brush Script MT" panose="03060802040406070304" pitchFamily="66" charset="-122"/>
                <a:cs typeface="Apple Chancery" panose="03020702040506060504" pitchFamily="66" charset="-79"/>
              </a:rPr>
              <a:t>Activities</a:t>
            </a:r>
            <a:r>
              <a:rPr lang="en-US" sz="4900" dirty="0">
                <a:solidFill>
                  <a:srgbClr val="0070C0"/>
                </a:solidFill>
                <a:latin typeface="Edwardian Script ITC" panose="030303020407070D0804" pitchFamily="66" charset="77"/>
              </a:rPr>
              <a:t> </a:t>
            </a:r>
            <a:r>
              <a:rPr lang="en-US" sz="4900" dirty="0">
                <a:solidFill>
                  <a:srgbClr val="0070C0"/>
                </a:solidFill>
                <a:latin typeface="Edwardian Script ITC" panose="030303020407070D0804" pitchFamily="66" charset="77"/>
                <a:cs typeface="Apple Chancery" panose="03020702040506060504" pitchFamily="66" charset="-79"/>
              </a:rPr>
              <a:t>Unlimited</a:t>
            </a:r>
            <a:br>
              <a:rPr lang="en-US" sz="4900" dirty="0">
                <a:solidFill>
                  <a:srgbClr val="0070C0"/>
                </a:solidFill>
                <a:latin typeface="Edwardian Script ITC" panose="030303020407070D0804" pitchFamily="66" charset="77"/>
                <a:cs typeface="Apple Chancery" panose="03020702040506060504" pitchFamily="66" charset="-79"/>
              </a:rPr>
            </a:br>
            <a:r>
              <a:rPr lang="en-US" sz="4900" dirty="0">
                <a:solidFill>
                  <a:srgbClr val="0070C0"/>
                </a:solidFill>
                <a:latin typeface="Edwardian Script ITC" panose="030303020407070D0804" pitchFamily="66" charset="77"/>
                <a:cs typeface="Apple Chancery" panose="03020702040506060504" pitchFamily="66" charset="-79"/>
              </a:rPr>
              <a:t>History Club</a:t>
            </a:r>
            <a:br>
              <a:rPr lang="en-US" sz="4800" dirty="0">
                <a:solidFill>
                  <a:srgbClr val="0070C0"/>
                </a:solidFill>
                <a:latin typeface="Edwardian Script ITC" panose="030303020407070D0804" pitchFamily="66" charset="77"/>
                <a:cs typeface="Apple Chancery" panose="03020702040506060504" pitchFamily="66" charset="-79"/>
              </a:rPr>
            </a:br>
            <a:br>
              <a:rPr lang="en-US" dirty="0">
                <a:solidFill>
                  <a:srgbClr val="0070C0"/>
                </a:solidFill>
              </a:rPr>
            </a:br>
            <a:r>
              <a:rPr lang="en-US" sz="3600" dirty="0">
                <a:solidFill>
                  <a:srgbClr val="0070C0"/>
                </a:solidFill>
                <a:latin typeface="Edwardian Script ITC" panose="030303020407070D0804" pitchFamily="66" charset="77"/>
                <a:cs typeface="Apple Chancery" panose="03020702040506060504" pitchFamily="66" charset="-79"/>
              </a:rPr>
              <a:t>A Review of Four Historically Significant</a:t>
            </a:r>
            <a:br>
              <a:rPr lang="en-US" sz="3600" dirty="0">
                <a:solidFill>
                  <a:srgbClr val="0070C0"/>
                </a:solidFill>
                <a:latin typeface="Edwardian Script ITC" panose="030303020407070D0804" pitchFamily="66" charset="77"/>
                <a:cs typeface="Apple Chancery" panose="03020702040506060504" pitchFamily="66" charset="-79"/>
              </a:rPr>
            </a:br>
            <a:r>
              <a:rPr lang="en-US" sz="3600" dirty="0">
                <a:solidFill>
                  <a:srgbClr val="0070C0"/>
                </a:solidFill>
                <a:latin typeface="Edwardian Script ITC" panose="030303020407070D0804" pitchFamily="66" charset="77"/>
                <a:cs typeface="Apple Chancery" panose="03020702040506060504" pitchFamily="66" charset="-79"/>
              </a:rPr>
              <a:t>United States States Presidential Elections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689F7B-CA8F-9B6F-2ECE-D2A9C3C67B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9213" y="4445391"/>
            <a:ext cx="8915399" cy="1125415"/>
          </a:xfrm>
        </p:spPr>
        <p:txBody>
          <a:bodyPr>
            <a:normAutofit/>
          </a:bodyPr>
          <a:lstStyle/>
          <a:p>
            <a:endParaRPr lang="en-US" dirty="0"/>
          </a:p>
          <a:p>
            <a:pPr algn="ctr"/>
            <a:r>
              <a:rPr lang="en-US" sz="3200" b="1" dirty="0">
                <a:solidFill>
                  <a:srgbClr val="0070C0"/>
                </a:solidFill>
                <a:latin typeface="Edwardian Script ITC" panose="030303020407070D0804" pitchFamily="66" charset="77"/>
                <a:cs typeface="APPLE CHANCERY" panose="03020702040506060504" pitchFamily="66" charset="-79"/>
              </a:rPr>
              <a:t>July 25, 2023</a:t>
            </a:r>
          </a:p>
          <a:p>
            <a:pPr algn="ctr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557376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713F0-3120-F990-BF7E-801C70A17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588464"/>
          </a:xfrm>
        </p:spPr>
        <p:txBody>
          <a:bodyPr>
            <a:normAutofit fontScale="90000"/>
          </a:bodyPr>
          <a:lstStyle/>
          <a:p>
            <a:r>
              <a:rPr lang="en-US" dirty="0"/>
              <a:t>United States Presidential Elections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509A29-81F1-05E1-F043-8DED37381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431235"/>
            <a:ext cx="8915400" cy="4479987"/>
          </a:xfrm>
        </p:spPr>
        <p:txBody>
          <a:bodyPr/>
          <a:lstStyle/>
          <a:p>
            <a:r>
              <a:rPr lang="en-US" sz="2000" dirty="0"/>
              <a:t>1960		Kennedy versus Nixon*</a:t>
            </a:r>
          </a:p>
          <a:p>
            <a:pPr lvl="1"/>
            <a:endParaRPr lang="en-US" sz="1800" dirty="0"/>
          </a:p>
          <a:p>
            <a:pPr lvl="1"/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8060B3-469E-1F2B-ACA1-9571A5FE4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2EAC03-0DE4-8F95-72EE-C22FE16AE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Activities Unlimited History Club</a:t>
            </a:r>
            <a:endParaRPr lang="en-US" dirty="0"/>
          </a:p>
        </p:txBody>
      </p:sp>
      <p:pic>
        <p:nvPicPr>
          <p:cNvPr id="7" name="Picture 6" descr="A couple of men shaking hands&#10;&#10;Description automatically generated with medium confidence">
            <a:extLst>
              <a:ext uri="{FF2B5EF4-FFF2-40B4-BE49-F238E27FC236}">
                <a16:creationId xmlns:a16="http://schemas.microsoft.com/office/drawing/2014/main" id="{30874EB3-1809-DD63-F112-3DA9ADE72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9694" y="1890792"/>
            <a:ext cx="8136611" cy="5169575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8ACDC8C-4E67-4CC4-7E2C-3FFD563D3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25,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046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713F0-3120-F990-BF7E-801C70A17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588464"/>
          </a:xfrm>
        </p:spPr>
        <p:txBody>
          <a:bodyPr>
            <a:normAutofit fontScale="90000"/>
          </a:bodyPr>
          <a:lstStyle/>
          <a:p>
            <a:r>
              <a:rPr lang="en-US" dirty="0"/>
              <a:t>United States Presidential Elections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509A29-81F1-05E1-F043-8DED37381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431235"/>
            <a:ext cx="8915400" cy="4802655"/>
          </a:xfrm>
        </p:spPr>
        <p:txBody>
          <a:bodyPr/>
          <a:lstStyle/>
          <a:p>
            <a:r>
              <a:rPr lang="en-US" sz="2000" dirty="0"/>
              <a:t>1960		Kennedy versus Nixon*</a:t>
            </a:r>
          </a:p>
          <a:p>
            <a:pPr marL="457200" lvl="1" indent="0">
              <a:buNone/>
            </a:pPr>
            <a:endParaRPr lang="en-US" sz="1800" dirty="0"/>
          </a:p>
          <a:p>
            <a:pPr lvl="1"/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8060B3-469E-1F2B-ACA1-9571A5FE4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2EAC03-0DE4-8F95-72EE-C22FE16AE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Activities Unlimited History Club</a:t>
            </a:r>
            <a:endParaRPr lang="en-US" dirty="0"/>
          </a:p>
        </p:txBody>
      </p:sp>
      <p:pic>
        <p:nvPicPr>
          <p:cNvPr id="10" name="Picture 9" descr="A group of people sitting in chairs&#10;&#10;Description automatically generated with low confidence">
            <a:extLst>
              <a:ext uri="{FF2B5EF4-FFF2-40B4-BE49-F238E27FC236}">
                <a16:creationId xmlns:a16="http://schemas.microsoft.com/office/drawing/2014/main" id="{50A482B1-9E41-2769-21C8-FE79370E4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819" y="1952785"/>
            <a:ext cx="7330699" cy="3915979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1A6ED50-5A7A-3884-4462-C84731595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25,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5434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6BC1D-B587-0AC9-7E0A-46956664A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I960 Election – Kennedy vs Nixon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C1961-C6CA-2551-22E5-C279C6368F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905000"/>
            <a:ext cx="8915400" cy="206152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59FB599-A011-99FA-F461-C8B79DE49C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7319405"/>
              </p:ext>
            </p:extLst>
          </p:nvPr>
        </p:nvGraphicFramePr>
        <p:xfrm>
          <a:off x="2589212" y="1904999"/>
          <a:ext cx="8466714" cy="2618500"/>
        </p:xfrm>
        <a:graphic>
          <a:graphicData uri="http://schemas.openxmlformats.org/drawingml/2006/table">
            <a:tbl>
              <a:tblPr/>
              <a:tblGrid>
                <a:gridCol w="1683270">
                  <a:extLst>
                    <a:ext uri="{9D8B030D-6E8A-4147-A177-3AD203B41FA5}">
                      <a16:colId xmlns:a16="http://schemas.microsoft.com/office/drawing/2014/main" val="344082452"/>
                    </a:ext>
                  </a:extLst>
                </a:gridCol>
                <a:gridCol w="2261148">
                  <a:extLst>
                    <a:ext uri="{9D8B030D-6E8A-4147-A177-3AD203B41FA5}">
                      <a16:colId xmlns:a16="http://schemas.microsoft.com/office/drawing/2014/main" val="1649334365"/>
                    </a:ext>
                  </a:extLst>
                </a:gridCol>
                <a:gridCol w="2261148">
                  <a:extLst>
                    <a:ext uri="{9D8B030D-6E8A-4147-A177-3AD203B41FA5}">
                      <a16:colId xmlns:a16="http://schemas.microsoft.com/office/drawing/2014/main" val="2552781138"/>
                    </a:ext>
                  </a:extLst>
                </a:gridCol>
                <a:gridCol w="2261148">
                  <a:extLst>
                    <a:ext uri="{9D8B030D-6E8A-4147-A177-3AD203B41FA5}">
                      <a16:colId xmlns:a16="http://schemas.microsoft.com/office/drawing/2014/main" val="229778253"/>
                    </a:ext>
                  </a:extLst>
                </a:gridCol>
              </a:tblGrid>
              <a:tr h="515380">
                <a:tc>
                  <a:txBody>
                    <a:bodyPr/>
                    <a:lstStyle/>
                    <a:p>
                      <a:r>
                        <a:rPr lang="en-US" sz="2000" dirty="0"/>
                        <a:t>Candidate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Party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Electoral Votes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Popular Votes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1191181"/>
                  </a:ext>
                </a:extLst>
              </a:tr>
              <a:tr h="515380">
                <a:tc>
                  <a:txBody>
                    <a:bodyPr/>
                    <a:lstStyle/>
                    <a:p>
                      <a:r>
                        <a:rPr lang="en-US" sz="2000" dirty="0"/>
                        <a:t>John F. Kennedy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Democratic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303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34,227,096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6002344"/>
                  </a:ext>
                </a:extLst>
              </a:tr>
              <a:tr h="515380">
                <a:tc>
                  <a:txBody>
                    <a:bodyPr/>
                    <a:lstStyle/>
                    <a:p>
                      <a:r>
                        <a:rPr lang="en-US" sz="2000"/>
                        <a:t>Richard M. Nixon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Republican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219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34,107,646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8829829"/>
                  </a:ext>
                </a:extLst>
              </a:tr>
              <a:tr h="515380">
                <a:tc>
                  <a:txBody>
                    <a:bodyPr/>
                    <a:lstStyle/>
                    <a:p>
                      <a:r>
                        <a:rPr lang="en-US" sz="2000"/>
                        <a:t>Harry F. Byrd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Democratic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15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116,248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2440748"/>
                  </a:ext>
                </a:extLst>
              </a:tr>
            </a:tbl>
          </a:graphicData>
        </a:graphic>
      </p:graphicFrame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360AE69-5DCE-AA4C-2E9F-58FA9E981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80EA070-9FDC-B3E4-1C7B-C6FD67F51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Activities Unlimited History Club</a:t>
            </a:r>
            <a:endParaRPr lang="en-US" dirty="0"/>
          </a:p>
        </p:txBody>
      </p:sp>
      <p:pic>
        <p:nvPicPr>
          <p:cNvPr id="3073" name="Picture 1" descr="Increase">
            <a:extLst>
              <a:ext uri="{FF2B5EF4-FFF2-40B4-BE49-F238E27FC236}">
                <a16:creationId xmlns:a16="http://schemas.microsoft.com/office/drawing/2014/main" id="{5F8CF2D4-86BA-B9DC-5555-E5B5DC6D3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9700" cy="13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ncrease">
            <a:extLst>
              <a:ext uri="{FF2B5EF4-FFF2-40B4-BE49-F238E27FC236}">
                <a16:creationId xmlns:a16="http://schemas.microsoft.com/office/drawing/2014/main" id="{13A43355-A26B-6A29-7BD0-48E9A0FE7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9700" cy="13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B84816-7FEC-921D-A974-BDECD54FF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25,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7774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713F0-3120-F990-BF7E-801C70A17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588464"/>
          </a:xfrm>
        </p:spPr>
        <p:txBody>
          <a:bodyPr>
            <a:normAutofit fontScale="90000"/>
          </a:bodyPr>
          <a:lstStyle/>
          <a:p>
            <a:r>
              <a:rPr lang="en-US" dirty="0"/>
              <a:t>2000 Election – Bush vs Gore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509A29-81F1-05E1-F043-8DED37381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431235"/>
            <a:ext cx="8915400" cy="4479987"/>
          </a:xfrm>
        </p:spPr>
        <p:txBody>
          <a:bodyPr/>
          <a:lstStyle/>
          <a:p>
            <a:pPr lvl="1"/>
            <a:endParaRPr lang="en-US" sz="1800" dirty="0"/>
          </a:p>
          <a:p>
            <a:pPr lvl="1"/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8060B3-469E-1F2B-ACA1-9571A5FE4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2EAC03-0DE4-8F95-72EE-C22FE16AE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Activities Unlimited History Club</a:t>
            </a:r>
            <a:endParaRPr lang="en-US" dirty="0"/>
          </a:p>
        </p:txBody>
      </p:sp>
      <p:pic>
        <p:nvPicPr>
          <p:cNvPr id="9" name="Picture 8" descr="A person smiling in front of a flag&#10;&#10;Description automatically generated with medium confidence">
            <a:extLst>
              <a:ext uri="{FF2B5EF4-FFF2-40B4-BE49-F238E27FC236}">
                <a16:creationId xmlns:a16="http://schemas.microsoft.com/office/drawing/2014/main" id="{22AF8711-7F0C-160E-094D-7EC22A736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8674" y="1724890"/>
            <a:ext cx="3865418" cy="4186332"/>
          </a:xfrm>
          <a:prstGeom prst="rect">
            <a:avLst/>
          </a:prstGeom>
        </p:spPr>
      </p:pic>
      <p:pic>
        <p:nvPicPr>
          <p:cNvPr id="11" name="Picture 10" descr="Al Gore&#10;b March 31, 1948&#10;">
            <a:extLst>
              <a:ext uri="{FF2B5EF4-FFF2-40B4-BE49-F238E27FC236}">
                <a16:creationId xmlns:a16="http://schemas.microsoft.com/office/drawing/2014/main" id="{AFCF52CB-8DBE-05D3-0C99-8B737FB37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4146" y="1724890"/>
            <a:ext cx="3865418" cy="4186332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78149B5-2C3E-C4FC-AE2B-810A42A4F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25,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387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713F0-3120-F990-BF7E-801C70A17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588464"/>
          </a:xfrm>
        </p:spPr>
        <p:txBody>
          <a:bodyPr>
            <a:normAutofit fontScale="90000"/>
          </a:bodyPr>
          <a:lstStyle/>
          <a:p>
            <a:r>
              <a:rPr lang="en-US" dirty="0"/>
              <a:t>2000 Election – Bush vs Gore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509A29-81F1-05E1-F043-8DED37381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431235"/>
            <a:ext cx="8915400" cy="4479987"/>
          </a:xfrm>
        </p:spPr>
        <p:txBody>
          <a:bodyPr>
            <a:normAutofit/>
          </a:bodyPr>
          <a:lstStyle/>
          <a:p>
            <a:r>
              <a:rPr lang="en-US" sz="2000" dirty="0"/>
              <a:t>No clear winner on election night November 7, 2000 when the polling places closed</a:t>
            </a:r>
          </a:p>
          <a:p>
            <a:pPr lvl="2"/>
            <a:r>
              <a:rPr lang="en-US" sz="2000" dirty="0"/>
              <a:t>Three states had not declared a winner</a:t>
            </a:r>
          </a:p>
          <a:p>
            <a:pPr lvl="3"/>
            <a:r>
              <a:rPr lang="en-US" sz="2000" dirty="0"/>
              <a:t>Florida (25), Oregon (7), and New Mexico (5)</a:t>
            </a:r>
          </a:p>
          <a:p>
            <a:pPr lvl="3"/>
            <a:r>
              <a:rPr lang="en-US" sz="2000" dirty="0"/>
              <a:t>Gore eventually won Oregon and New Mexico</a:t>
            </a:r>
          </a:p>
          <a:p>
            <a:pPr lvl="2"/>
            <a:r>
              <a:rPr lang="en-US" sz="2000" dirty="0"/>
              <a:t>Whoever won Florida’s 25 electoral votes was the next president of the United States</a:t>
            </a:r>
          </a:p>
          <a:p>
            <a:pPr lvl="1"/>
            <a:r>
              <a:rPr lang="en-US" sz="2000" dirty="0"/>
              <a:t>The term chads became the hot item of the moment</a:t>
            </a:r>
          </a:p>
          <a:p>
            <a:pPr lvl="2"/>
            <a:endParaRPr lang="en-US" sz="18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8060B3-469E-1F2B-ACA1-9571A5FE4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2EAC03-0DE4-8F95-72EE-C22FE16AE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Activities Unlimited History Club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B433F1B-A507-FEBC-92B2-15B400F67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25,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9380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0582E-8D9B-9D96-52FA-BEEC63958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2000 Election – Bush vs Gore</a:t>
            </a:r>
          </a:p>
        </p:txBody>
      </p:sp>
      <p:pic>
        <p:nvPicPr>
          <p:cNvPr id="5" name="Content Placeholder 4" descr="A person looking at a piece of paper&#10;&#10;Description automatically generated">
            <a:extLst>
              <a:ext uri="{FF2B5EF4-FFF2-40B4-BE49-F238E27FC236}">
                <a16:creationId xmlns:a16="http://schemas.microsoft.com/office/drawing/2014/main" id="{A590159E-C3B5-5A52-FEF0-470CD77079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9212" y="1739900"/>
            <a:ext cx="7009863" cy="4171950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B9065E-07C8-D37F-3536-494563F42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634F41-61AB-1369-2D73-329D89547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Activities Unlimited History Club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B6BE68-755B-F544-AD2C-D6DFC2655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25,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1965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0582E-8D9B-9D96-52FA-BEEC63958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2000 Election – Bush vs Gore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56C455-2BDB-7E51-150A-5F38BD9D82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570892"/>
            <a:ext cx="8915400" cy="4340330"/>
          </a:xfrm>
        </p:spPr>
        <p:txBody>
          <a:bodyPr/>
          <a:lstStyle/>
          <a:p>
            <a:endParaRPr lang="en-US" dirty="0"/>
          </a:p>
          <a:p>
            <a:r>
              <a:rPr lang="en-US" sz="2000" dirty="0"/>
              <a:t>Election controversies</a:t>
            </a:r>
          </a:p>
          <a:p>
            <a:pPr lvl="1"/>
            <a:r>
              <a:rPr lang="en-US" sz="2000" dirty="0"/>
              <a:t>Chads</a:t>
            </a:r>
          </a:p>
          <a:p>
            <a:pPr lvl="1"/>
            <a:r>
              <a:rPr lang="en-US" sz="2000" dirty="0"/>
              <a:t>Conflicts of interest </a:t>
            </a:r>
          </a:p>
          <a:p>
            <a:pPr lvl="1"/>
            <a:r>
              <a:rPr lang="en-US" sz="2000" dirty="0"/>
              <a:t>Florida’s election laws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B9065E-07C8-D37F-3536-494563F42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634F41-61AB-1369-2D73-329D89547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Activities Unlimited History Club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A95AD6-B443-4C75-5E39-628B20D47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25,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1096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0582E-8D9B-9D96-52FA-BEEC63958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2000 Election – Bush vs Gore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56C455-2BDB-7E51-150A-5F38BD9D82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534332"/>
            <a:ext cx="8915400" cy="4601476"/>
          </a:xfrm>
        </p:spPr>
        <p:txBody>
          <a:bodyPr>
            <a:noAutofit/>
          </a:bodyPr>
          <a:lstStyle/>
          <a:p>
            <a:r>
              <a:rPr lang="en-US" sz="2000" dirty="0"/>
              <a:t>Chads</a:t>
            </a:r>
          </a:p>
          <a:p>
            <a:pPr lvl="1"/>
            <a:r>
              <a:rPr lang="en-US" sz="2000" dirty="0"/>
              <a:t>Hanging </a:t>
            </a:r>
            <a:r>
              <a:rPr lang="en-US" sz="2000" dirty="0" err="1"/>
              <a:t>chad</a:t>
            </a:r>
            <a:endParaRPr lang="en-US" sz="2000" dirty="0"/>
          </a:p>
          <a:p>
            <a:pPr lvl="2"/>
            <a:r>
              <a:rPr lang="en-US" sz="2000" dirty="0"/>
              <a:t>Attached to the ballot at only on corner</a:t>
            </a:r>
          </a:p>
          <a:p>
            <a:pPr lvl="1"/>
            <a:r>
              <a:rPr lang="en-US" sz="2000" dirty="0"/>
              <a:t>Swinging </a:t>
            </a:r>
            <a:r>
              <a:rPr lang="en-US" sz="2000" dirty="0" err="1"/>
              <a:t>chad</a:t>
            </a:r>
            <a:endParaRPr lang="en-US" sz="2000" dirty="0"/>
          </a:p>
          <a:p>
            <a:pPr lvl="2"/>
            <a:r>
              <a:rPr lang="en-US" sz="2000" dirty="0"/>
              <a:t>Attached to the ballot at two corners</a:t>
            </a:r>
          </a:p>
          <a:p>
            <a:pPr lvl="1"/>
            <a:r>
              <a:rPr lang="en-US" sz="2000" dirty="0"/>
              <a:t>Pregnant </a:t>
            </a:r>
            <a:r>
              <a:rPr lang="en-US" sz="2000" dirty="0" err="1"/>
              <a:t>chad</a:t>
            </a:r>
            <a:endParaRPr lang="en-US" sz="2000" dirty="0"/>
          </a:p>
          <a:p>
            <a:pPr lvl="2"/>
            <a:r>
              <a:rPr lang="en-US" sz="2000" dirty="0"/>
              <a:t>Attached to the ballot at all four corners but bears an indentation indicating the voter may have intend to mark the ballot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B9065E-07C8-D37F-3536-494563F42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634F41-61AB-1369-2D73-329D89547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Activities Unlimited History Club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2790C1-B573-7FC5-FA25-A1FCBEA34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25,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0399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0582E-8D9B-9D96-52FA-BEEC63958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2000 Election – Bush vs Gore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56C455-2BDB-7E51-150A-5F38BD9D82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534332"/>
            <a:ext cx="8915400" cy="4601476"/>
          </a:xfrm>
        </p:spPr>
        <p:txBody>
          <a:bodyPr>
            <a:noAutofit/>
          </a:bodyPr>
          <a:lstStyle/>
          <a:p>
            <a:r>
              <a:rPr lang="en-US" sz="2000" dirty="0"/>
              <a:t>Chads</a:t>
            </a:r>
          </a:p>
          <a:p>
            <a:pPr lvl="1"/>
            <a:r>
              <a:rPr lang="en-US" sz="1800" dirty="0"/>
              <a:t>Overvotes</a:t>
            </a:r>
          </a:p>
          <a:p>
            <a:pPr lvl="2"/>
            <a:r>
              <a:rPr lang="en-US" sz="1800" dirty="0"/>
              <a:t>Ballots that recorded multiple votes for the same office</a:t>
            </a:r>
          </a:p>
          <a:p>
            <a:pPr lvl="1"/>
            <a:r>
              <a:rPr lang="en-US" sz="1800" dirty="0"/>
              <a:t>Undervotes</a:t>
            </a:r>
          </a:p>
          <a:p>
            <a:pPr lvl="2"/>
            <a:r>
              <a:rPr lang="en-US" sz="1800" dirty="0"/>
              <a:t>Ballots that recorded no vote for a given office</a:t>
            </a:r>
          </a:p>
          <a:p>
            <a:pPr lvl="1"/>
            <a:endParaRPr lang="en-US" sz="20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B9065E-07C8-D37F-3536-494563F42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634F41-61AB-1369-2D73-329D89547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Activities Unlimited History Club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2790C1-B573-7FC5-FA25-A1FCBEA34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25,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8170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0582E-8D9B-9D96-52FA-BEEC63958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2000 Election – Bush vs Gore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56C455-2BDB-7E51-150A-5F38BD9D82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739348"/>
            <a:ext cx="8915400" cy="4171874"/>
          </a:xfrm>
        </p:spPr>
        <p:txBody>
          <a:bodyPr>
            <a:noAutofit/>
          </a:bodyPr>
          <a:lstStyle/>
          <a:p>
            <a:r>
              <a:rPr lang="en-US" sz="2000" dirty="0"/>
              <a:t>Conflicts of interest</a:t>
            </a:r>
          </a:p>
          <a:p>
            <a:pPr lvl="1"/>
            <a:r>
              <a:rPr lang="en-US" sz="2000" dirty="0"/>
              <a:t>Jeb Bush was governor</a:t>
            </a:r>
          </a:p>
          <a:p>
            <a:pPr lvl="1"/>
            <a:r>
              <a:rPr lang="en-US" sz="2000" dirty="0"/>
              <a:t>Bob Butterworth, Florida’s Attorney General, headed Bush’s Florida Campaign</a:t>
            </a:r>
          </a:p>
          <a:p>
            <a:pPr lvl="1"/>
            <a:r>
              <a:rPr lang="en-US" sz="2000" dirty="0"/>
              <a:t>Katherine Harris, Secretary of State, was co-chair of Bush’s Florida campaign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B9065E-07C8-D37F-3536-494563F42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634F41-61AB-1369-2D73-329D89547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Activities Unlimited History Club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865D9C-B460-E3BD-726F-4A7BFD20A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25,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6678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1BC84-7CEF-3CDD-5153-75CAFA986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United States Presidential Elections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86745D-B3C1-35EF-6AF2-D177F5E14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617785"/>
            <a:ext cx="8915400" cy="3597153"/>
          </a:xfrm>
        </p:spPr>
        <p:txBody>
          <a:bodyPr/>
          <a:lstStyle/>
          <a:p>
            <a:r>
              <a:rPr lang="en-US" sz="2000" dirty="0"/>
              <a:t>I encourage you to ask questions at any time</a:t>
            </a:r>
          </a:p>
          <a:p>
            <a:pPr lvl="1"/>
            <a:r>
              <a:rPr lang="en-US" sz="2000" dirty="0"/>
              <a:t>Raise your hand, don’t shout out</a:t>
            </a:r>
          </a:p>
          <a:p>
            <a:pPr lvl="1"/>
            <a:r>
              <a:rPr lang="en-US" sz="2000" dirty="0"/>
              <a:t>I may not call on you immediately, but I will when the time is appropriate</a:t>
            </a:r>
          </a:p>
          <a:p>
            <a:r>
              <a:rPr lang="en-US" sz="2000" dirty="0"/>
              <a:t>I will try my best to answer your questions</a:t>
            </a:r>
          </a:p>
          <a:p>
            <a:r>
              <a:rPr lang="en-US" sz="2000" dirty="0"/>
              <a:t>However, since I am not a scholar, I may not know the answer to a particular question</a:t>
            </a:r>
          </a:p>
          <a:p>
            <a:endParaRPr lang="en-US" sz="2000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8C599D-2F50-294B-6E7D-93BAAA88E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Activities Unlimited History Club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205427-E1C9-BDBA-EC05-A0FDAB816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504BD39-D8CC-0C3F-972C-350235542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25,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027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0582E-8D9B-9D96-52FA-BEEC63958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2000 Election – Bush vs Gore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56C455-2BDB-7E51-150A-5F38BD9D82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739348"/>
            <a:ext cx="8915400" cy="4171874"/>
          </a:xfrm>
        </p:spPr>
        <p:txBody>
          <a:bodyPr>
            <a:noAutofit/>
          </a:bodyPr>
          <a:lstStyle/>
          <a:p>
            <a:r>
              <a:rPr lang="en-US" sz="2000" dirty="0"/>
              <a:t>Florida’s election laws</a:t>
            </a:r>
          </a:p>
          <a:p>
            <a:pPr lvl="1"/>
            <a:r>
              <a:rPr lang="en-US" sz="2000" dirty="0"/>
              <a:t>Machine recount of all votes cast when the margin of victory was less then 0.5 percent. </a:t>
            </a:r>
          </a:p>
          <a:p>
            <a:pPr lvl="1"/>
            <a:r>
              <a:rPr lang="en-US" sz="2000" dirty="0"/>
              <a:t>The gap in this race, appeared to be less than 0.01 percent</a:t>
            </a:r>
          </a:p>
          <a:p>
            <a:r>
              <a:rPr lang="en-US" sz="2000" dirty="0"/>
              <a:t>On election night, November 7, 2000, no clear winner in Florida</a:t>
            </a:r>
          </a:p>
          <a:p>
            <a:pPr lvl="1"/>
            <a:r>
              <a:rPr lang="en-US" sz="2000" dirty="0">
                <a:ea typeface="Times New Roman" panose="02020603050405020304" pitchFamily="18" charset="0"/>
              </a:rPr>
              <a:t>Media initially projected Gore the winner</a:t>
            </a:r>
          </a:p>
          <a:p>
            <a:pPr lvl="2"/>
            <a:r>
              <a:rPr lang="en-US" sz="2000" dirty="0">
                <a:ea typeface="Times New Roman" panose="02020603050405020304" pitchFamily="18" charset="0"/>
              </a:rPr>
              <a:t>Later declared Bush had opened an insurmountable lead</a:t>
            </a:r>
          </a:p>
          <a:p>
            <a:r>
              <a:rPr lang="en-US" sz="2000" dirty="0">
                <a:ea typeface="Times New Roman" panose="02020603050405020304" pitchFamily="18" charset="0"/>
              </a:rPr>
              <a:t>Based on this information Gore called Bush to concede the election*</a:t>
            </a:r>
            <a:endParaRPr lang="en-US" sz="2000" dirty="0">
              <a:effectLst/>
              <a:ea typeface="Times New Roman" panose="02020603050405020304" pitchFamily="18" charset="0"/>
            </a:endParaRPr>
          </a:p>
          <a:p>
            <a:endParaRPr lang="en-US" sz="22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B9065E-07C8-D37F-3536-494563F42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634F41-61AB-1369-2D73-329D89547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Activities Unlimited History Club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2B3939-99FD-D2CE-6AC5-4F3E819B8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25,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5045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0582E-8D9B-9D96-52FA-BEEC63958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90652"/>
          </a:xfrm>
        </p:spPr>
        <p:txBody>
          <a:bodyPr/>
          <a:lstStyle/>
          <a:p>
            <a:r>
              <a:rPr lang="en-US" dirty="0"/>
              <a:t>2000 Election – Bush vs Gore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56C455-2BDB-7E51-150A-5F38BD9D82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739348"/>
            <a:ext cx="8915400" cy="4171874"/>
          </a:xfrm>
        </p:spPr>
        <p:txBody>
          <a:bodyPr>
            <a:noAutofit/>
          </a:bodyPr>
          <a:lstStyle/>
          <a:p>
            <a:r>
              <a:rPr lang="en-US" sz="2000" dirty="0"/>
              <a:t>A machine count of the ballots was completed on November 10</a:t>
            </a:r>
            <a:r>
              <a:rPr lang="en-US" sz="2000" baseline="30000" dirty="0"/>
              <a:t>th</a:t>
            </a:r>
            <a:r>
              <a:rPr lang="en-US" sz="2000" dirty="0"/>
              <a:t>  </a:t>
            </a:r>
          </a:p>
          <a:p>
            <a:pPr lvl="1"/>
            <a:r>
              <a:rPr lang="en-US" sz="1800" dirty="0"/>
              <a:t>Conflict arose between Florida’s Secretary of State and Florida Supreme Court*</a:t>
            </a:r>
          </a:p>
          <a:p>
            <a:pPr lvl="1"/>
            <a:r>
              <a:rPr lang="en-US" sz="2000" dirty="0"/>
              <a:t>On December 8, in a 4–3 decision </a:t>
            </a:r>
          </a:p>
          <a:p>
            <a:pPr lvl="2"/>
            <a:r>
              <a:rPr lang="en-US" sz="2000" dirty="0"/>
              <a:t>Florida Supreme Court ordered immediate manual recounts of undervotes for the office of president </a:t>
            </a:r>
          </a:p>
          <a:p>
            <a:pPr lvl="2"/>
            <a:r>
              <a:rPr lang="en-US" sz="2000" dirty="0"/>
              <a:t>In all counties where such recounts had not already taken place.*</a:t>
            </a:r>
          </a:p>
          <a:p>
            <a:pPr lvl="1"/>
            <a:r>
              <a:rPr lang="en-US" sz="2000" dirty="0"/>
              <a:t>Based on the U.S. Supreme Court’s ruling</a:t>
            </a:r>
          </a:p>
          <a:p>
            <a:pPr lvl="2"/>
            <a:r>
              <a:rPr lang="en-US" sz="2000" dirty="0"/>
              <a:t>George W. Bush was elected the 43</a:t>
            </a:r>
            <a:r>
              <a:rPr lang="en-US" sz="2000" baseline="30000" dirty="0"/>
              <a:t>rd</a:t>
            </a:r>
            <a:r>
              <a:rPr lang="en-US" sz="2000" dirty="0"/>
              <a:t> president of the United States </a:t>
            </a:r>
          </a:p>
          <a:p>
            <a:endParaRPr lang="en-US" sz="22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B9065E-07C8-D37F-3536-494563F42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634F41-61AB-1369-2D73-329D89547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Activities Unlimited History Club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2B3939-99FD-D2CE-6AC5-4F3E819B8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25,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9249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6BC1D-B587-0AC9-7E0A-46956664A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937990"/>
          </a:xfrm>
        </p:spPr>
        <p:txBody>
          <a:bodyPr/>
          <a:lstStyle/>
          <a:p>
            <a:r>
              <a:rPr lang="en-US" dirty="0"/>
              <a:t>2000 Election – Bush vs Gore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C1961-C6CA-2551-22E5-C279C6368F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425700"/>
            <a:ext cx="8915400" cy="154082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59FB599-A011-99FA-F461-C8B79DE49C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8953667"/>
              </p:ext>
            </p:extLst>
          </p:nvPr>
        </p:nvGraphicFramePr>
        <p:xfrm>
          <a:off x="2589212" y="2627734"/>
          <a:ext cx="8466714" cy="2135642"/>
        </p:xfrm>
        <a:graphic>
          <a:graphicData uri="http://schemas.openxmlformats.org/drawingml/2006/table">
            <a:tbl>
              <a:tblPr/>
              <a:tblGrid>
                <a:gridCol w="1683270">
                  <a:extLst>
                    <a:ext uri="{9D8B030D-6E8A-4147-A177-3AD203B41FA5}">
                      <a16:colId xmlns:a16="http://schemas.microsoft.com/office/drawing/2014/main" val="344082452"/>
                    </a:ext>
                  </a:extLst>
                </a:gridCol>
                <a:gridCol w="2261148">
                  <a:extLst>
                    <a:ext uri="{9D8B030D-6E8A-4147-A177-3AD203B41FA5}">
                      <a16:colId xmlns:a16="http://schemas.microsoft.com/office/drawing/2014/main" val="1649334365"/>
                    </a:ext>
                  </a:extLst>
                </a:gridCol>
                <a:gridCol w="2261148">
                  <a:extLst>
                    <a:ext uri="{9D8B030D-6E8A-4147-A177-3AD203B41FA5}">
                      <a16:colId xmlns:a16="http://schemas.microsoft.com/office/drawing/2014/main" val="2552781138"/>
                    </a:ext>
                  </a:extLst>
                </a:gridCol>
                <a:gridCol w="2261148">
                  <a:extLst>
                    <a:ext uri="{9D8B030D-6E8A-4147-A177-3AD203B41FA5}">
                      <a16:colId xmlns:a16="http://schemas.microsoft.com/office/drawing/2014/main" val="229778253"/>
                    </a:ext>
                  </a:extLst>
                </a:gridCol>
              </a:tblGrid>
              <a:tr h="642122">
                <a:tc>
                  <a:txBody>
                    <a:bodyPr/>
                    <a:lstStyle/>
                    <a:p>
                      <a:r>
                        <a:rPr lang="en-US" sz="2000" u="sng" dirty="0"/>
                        <a:t>Candidate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u="sng" dirty="0"/>
                        <a:t>Party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u="sng" dirty="0"/>
                        <a:t>Electoral Votes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u="sng" dirty="0"/>
                        <a:t>Popular Votes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1191181"/>
                  </a:ext>
                </a:extLst>
              </a:tr>
              <a:tr h="572388">
                <a:tc>
                  <a:txBody>
                    <a:bodyPr/>
                    <a:lstStyle/>
                    <a:p>
                      <a:r>
                        <a:rPr lang="en-US" sz="2000" dirty="0"/>
                        <a:t>George W. Bush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Republican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      271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50,456,002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6002344"/>
                  </a:ext>
                </a:extLst>
              </a:tr>
              <a:tr h="323524">
                <a:tc>
                  <a:txBody>
                    <a:bodyPr/>
                    <a:lstStyle/>
                    <a:p>
                      <a:r>
                        <a:rPr lang="en-US" sz="2000" dirty="0"/>
                        <a:t>Al Gore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Democratic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      266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50,999,897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8829829"/>
                  </a:ext>
                </a:extLst>
              </a:tr>
              <a:tr h="323524">
                <a:tc>
                  <a:txBody>
                    <a:bodyPr/>
                    <a:lstStyle/>
                    <a:p>
                      <a:r>
                        <a:rPr lang="en-US" sz="2000" dirty="0"/>
                        <a:t>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2440748"/>
                  </a:ext>
                </a:extLst>
              </a:tr>
            </a:tbl>
          </a:graphicData>
        </a:graphic>
      </p:graphicFrame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360AE69-5DCE-AA4C-2E9F-58FA9E981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80EA070-9FDC-B3E4-1C7B-C6FD67F51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Activities Unlimited History Club</a:t>
            </a:r>
            <a:endParaRPr lang="en-US" dirty="0"/>
          </a:p>
        </p:txBody>
      </p:sp>
      <p:pic>
        <p:nvPicPr>
          <p:cNvPr id="3073" name="Picture 1" descr="Increase">
            <a:extLst>
              <a:ext uri="{FF2B5EF4-FFF2-40B4-BE49-F238E27FC236}">
                <a16:creationId xmlns:a16="http://schemas.microsoft.com/office/drawing/2014/main" id="{5F8CF2D4-86BA-B9DC-5555-E5B5DC6D3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9700" cy="13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ncrease">
            <a:extLst>
              <a:ext uri="{FF2B5EF4-FFF2-40B4-BE49-F238E27FC236}">
                <a16:creationId xmlns:a16="http://schemas.microsoft.com/office/drawing/2014/main" id="{13A43355-A26B-6A29-7BD0-48E9A0FE7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9700" cy="13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B5237A-1EB4-C3AA-2AED-9609E46FEBFE}"/>
              </a:ext>
            </a:extLst>
          </p:cNvPr>
          <p:cNvSpPr txBox="1"/>
          <p:nvPr/>
        </p:nvSpPr>
        <p:spPr>
          <a:xfrm>
            <a:off x="2589212" y="1919893"/>
            <a:ext cx="6676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Final vote totals nation wide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BDD3390-B8FC-FFC6-2753-E54BA37D0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25,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7455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AA06F-B438-83A7-04A5-A01CD5432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1876 Election – Hayes vs Tilden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59CD1F-5E3E-9BE9-DB64-59AE322986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Why discuss this election</a:t>
            </a:r>
          </a:p>
          <a:p>
            <a:pPr lvl="1"/>
            <a:r>
              <a:rPr lang="en-US" sz="2000" dirty="0"/>
              <a:t>Historians have deemed this election the most corrupt in the history of the United State</a:t>
            </a:r>
          </a:p>
          <a:p>
            <a:pPr lvl="1"/>
            <a:r>
              <a:rPr lang="en-US" sz="2000" dirty="0"/>
              <a:t>Florida was the swing state for the election*</a:t>
            </a:r>
            <a:endParaRPr lang="en-US" sz="1800" dirty="0"/>
          </a:p>
          <a:p>
            <a:pPr lvl="1"/>
            <a:r>
              <a:rPr lang="en-US" sz="2000" dirty="0"/>
              <a:t>Reconstruction was a big factor in the outcome of the election</a:t>
            </a:r>
          </a:p>
          <a:p>
            <a:pPr lvl="2"/>
            <a:r>
              <a:rPr lang="en-US" sz="2000" dirty="0"/>
              <a:t>From 1867 when Congress passed the Reconstruction Act to 1877 when nearly 4 million formerly enslaved people were integrated into society*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7EBBAC-7CEF-7AB0-FBFE-C3EA201CC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F66D68-7CD5-364E-6034-EC633233B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Activities Unlimited History Club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B9451A7-C5E2-7DCE-21D0-6F047E329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25,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9341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713F0-3120-F990-BF7E-801C70A17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588464"/>
          </a:xfrm>
        </p:spPr>
        <p:txBody>
          <a:bodyPr>
            <a:normAutofit fontScale="90000"/>
          </a:bodyPr>
          <a:lstStyle/>
          <a:p>
            <a:r>
              <a:rPr lang="en-US" dirty="0"/>
              <a:t>1876 Election – Hayes vs Tilden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509A29-81F1-05E1-F043-8DED37381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431235"/>
            <a:ext cx="8915400" cy="4479987"/>
          </a:xfrm>
        </p:spPr>
        <p:txBody>
          <a:bodyPr/>
          <a:lstStyle/>
          <a:p>
            <a:pPr lvl="1"/>
            <a:endParaRPr lang="en-US" sz="2000" dirty="0"/>
          </a:p>
          <a:p>
            <a:pPr lvl="1"/>
            <a:r>
              <a:rPr lang="en-US" sz="2000" dirty="0"/>
              <a:t>The Republican Party needed this election to maintain national power</a:t>
            </a:r>
          </a:p>
          <a:p>
            <a:pPr lvl="1"/>
            <a:r>
              <a:rPr lang="en-US" sz="2000" dirty="0"/>
              <a:t>Republicans controlled the White House from Abraham Lincoln’s first term in 1861 to Ulysses S. Grant’s second term ending in 1877*</a:t>
            </a:r>
          </a:p>
          <a:p>
            <a:pPr lvl="1"/>
            <a:r>
              <a:rPr lang="en-US" sz="2000" dirty="0"/>
              <a:t>If Hayes wins the election, the Republican Party will continue in power until 1885 with James Garfield and Chester A. Arthur*</a:t>
            </a:r>
          </a:p>
          <a:p>
            <a:pPr lvl="1"/>
            <a:r>
              <a:rPr lang="en-US" sz="2000" dirty="0"/>
              <a:t>Republicans also controlled both Houses of Congress until 1875</a:t>
            </a:r>
          </a:p>
          <a:p>
            <a:endParaRPr lang="en-US" sz="2000" dirty="0"/>
          </a:p>
          <a:p>
            <a:pPr lvl="1"/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8060B3-469E-1F2B-ACA1-9571A5FE4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2EAC03-0DE4-8F95-72EE-C22FE16AE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Activities Unlimited History Club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0BC2A19-A09C-AE63-3311-F9F633191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25,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0990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7D5B0-6086-B296-1941-24077C22A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1876 Election – Hayes vs Tilden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42B630-3407-DA3E-A0AD-D18CF0020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46851"/>
            <a:ext cx="8915400" cy="3988957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b. October 4, 1822    d.  January 17, 1893     </a:t>
            </a:r>
          </a:p>
          <a:p>
            <a:r>
              <a:rPr lang="en-US" dirty="0"/>
              <a:t>President March 4, 1877 to March 4, 1881 55 years old when elected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7DBDD-DB95-6854-0998-A68FA3CB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0CEB42-0E43-2116-453C-2D1AAEED4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Activities Unlimited History Club</a:t>
            </a:r>
            <a:endParaRPr lang="en-US" dirty="0"/>
          </a:p>
        </p:txBody>
      </p:sp>
      <p:pic>
        <p:nvPicPr>
          <p:cNvPr id="7" name="Picture 6" descr="A person with a beard&#10;&#10;Description automatically generated with medium confidence">
            <a:extLst>
              <a:ext uri="{FF2B5EF4-FFF2-40B4-BE49-F238E27FC236}">
                <a16:creationId xmlns:a16="http://schemas.microsoft.com/office/drawing/2014/main" id="{D02E255F-1324-BF67-B3EC-9BC14651DB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6300" y="1511300"/>
            <a:ext cx="2819400" cy="3835400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47683F6-979E-C763-AEFA-6D87D3080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25,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5606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C4597-469C-1EDA-ECF6-A06C74144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1876 Election - Hayes vs Tilden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B78646-EC7E-4E2A-25B7-53229A6EC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Activities Unlimited History Club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2DFBE1-F925-E298-A5FD-2F26E2604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38ADAE2-FD08-5D29-CE16-0C4162BD6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599"/>
            <a:ext cx="8915400" cy="3817035"/>
          </a:xfrm>
        </p:spPr>
        <p:txBody>
          <a:bodyPr>
            <a:normAutofit/>
          </a:bodyPr>
          <a:lstStyle/>
          <a:p>
            <a:r>
              <a:rPr lang="en-US" sz="2000" dirty="0"/>
              <a:t>RUTHERFORD B. HAYES</a:t>
            </a:r>
          </a:p>
          <a:p>
            <a:pPr lvl="1"/>
            <a:r>
              <a:rPr lang="en-US" sz="2000" dirty="0"/>
              <a:t>His American heritage can be traced back to the 1680’s New England</a:t>
            </a:r>
          </a:p>
          <a:p>
            <a:pPr lvl="1"/>
            <a:r>
              <a:rPr lang="en-US" sz="2000" dirty="0"/>
              <a:t>In the early 1800’s Hayes’ family was struggling to make ends meet due to New England’s poor economy</a:t>
            </a:r>
          </a:p>
          <a:p>
            <a:pPr lvl="2"/>
            <a:r>
              <a:rPr lang="en-US" sz="2000" dirty="0"/>
              <a:t>1817 his family moved to Delaware, Ohio*</a:t>
            </a:r>
          </a:p>
          <a:p>
            <a:pPr lvl="1"/>
            <a:r>
              <a:rPr lang="en-US" sz="2000" dirty="0"/>
              <a:t>He had ambitions to become a lawyer*</a:t>
            </a:r>
          </a:p>
          <a:p>
            <a:pPr lvl="2"/>
            <a:r>
              <a:rPr lang="en-US" sz="2000" dirty="0"/>
              <a:t>Decided to attend Harvard Law School</a:t>
            </a:r>
          </a:p>
          <a:p>
            <a:pPr lvl="2"/>
            <a:r>
              <a:rPr lang="en-US" sz="2000" dirty="0"/>
              <a:t>Graduated in 1845 with a bachelor of laws degree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802001-BE1D-CF33-EB39-37E42340F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25,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6018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C4597-469C-1EDA-ECF6-A06C74144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1876 Election - Hayes vs Tilden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B78646-EC7E-4E2A-25B7-53229A6EC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Activities Unlimited History Club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2DFBE1-F925-E298-A5FD-2F26E2604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38ADAE2-FD08-5D29-CE16-0C4162BD6A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RUTHERFORD B. HAYES</a:t>
            </a:r>
          </a:p>
          <a:p>
            <a:pPr lvl="1"/>
            <a:r>
              <a:rPr lang="en-US" sz="2000" dirty="0"/>
              <a:t>After graduation he settled in Cincinnati and opened a law practice*</a:t>
            </a:r>
          </a:p>
          <a:p>
            <a:pPr lvl="2"/>
            <a:r>
              <a:rPr lang="en-US" sz="2000" dirty="0"/>
              <a:t>His main source of income was defending runaway slaves who had fled across the Ohio River from Kentucky*</a:t>
            </a:r>
          </a:p>
          <a:p>
            <a:pPr lvl="1"/>
            <a:r>
              <a:rPr lang="en-US" sz="2000" dirty="0"/>
              <a:t>While in Cincinnati he met his future wife Lucy Ware Webb*</a:t>
            </a:r>
          </a:p>
          <a:p>
            <a:pPr lvl="2"/>
            <a:endParaRPr lang="en-US" sz="22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802001-BE1D-CF33-EB39-37E42340F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25,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2691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C4597-469C-1EDA-ECF6-A06C74144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1876 Election - Hayes vs Tilden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B78646-EC7E-4E2A-25B7-53229A6EC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Activities Unlimited History Club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2DFBE1-F925-E298-A5FD-2F26E2604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38ADAE2-FD08-5D29-CE16-0C4162BD6A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RUTHERFORD B. HAYES</a:t>
            </a:r>
          </a:p>
          <a:p>
            <a:pPr lvl="1"/>
            <a:r>
              <a:rPr lang="en-US" sz="2000" dirty="0"/>
              <a:t>He served for the Union in the Civil War</a:t>
            </a:r>
          </a:p>
          <a:p>
            <a:pPr lvl="2"/>
            <a:r>
              <a:rPr lang="en-US" sz="2000" dirty="0"/>
              <a:t>Was wounded three times during his service</a:t>
            </a:r>
          </a:p>
          <a:p>
            <a:pPr lvl="2"/>
            <a:r>
              <a:rPr lang="en-US" sz="2000" dirty="0"/>
              <a:t>Retired from the Union Army at the end of the war with the rank of brevet Major General*</a:t>
            </a:r>
          </a:p>
          <a:p>
            <a:pPr lvl="1"/>
            <a:r>
              <a:rPr lang="en-US" sz="2000" dirty="0"/>
              <a:t>His bravery and leadership helped his political career*</a:t>
            </a:r>
          </a:p>
          <a:p>
            <a:pPr lvl="2"/>
            <a:endParaRPr lang="en-US" sz="22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802001-BE1D-CF33-EB39-37E42340F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25,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3361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7D5B0-6086-B296-1941-24077C22A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1876 Election – Hayes vs Tilden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42B630-3407-DA3E-A0AD-D18CF0020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46851"/>
            <a:ext cx="8915400" cy="3988957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b. February 9, 1814    d.  August 4, 1886   62 years old at election day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7DBDD-DB95-6854-0998-A68FA3CB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0CEB42-0E43-2116-453C-2D1AAEED4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Activities Unlimited History Club</a:t>
            </a:r>
            <a:endParaRPr lang="en-US" dirty="0"/>
          </a:p>
        </p:txBody>
      </p:sp>
      <p:pic>
        <p:nvPicPr>
          <p:cNvPr id="7" name="Picture 6" descr="A person with a beard&#10;&#10;Description automatically generated with medium confidence">
            <a:extLst>
              <a:ext uri="{FF2B5EF4-FFF2-40B4-BE49-F238E27FC236}">
                <a16:creationId xmlns:a16="http://schemas.microsoft.com/office/drawing/2014/main" id="{D02E255F-1324-BF67-B3EC-9BC14651DB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6300" y="1511300"/>
            <a:ext cx="2819400" cy="3835400"/>
          </a:xfrm>
          <a:prstGeom prst="rect">
            <a:avLst/>
          </a:prstGeom>
        </p:spPr>
      </p:pic>
      <p:pic>
        <p:nvPicPr>
          <p:cNvPr id="8" name="Picture 7" descr="A picture containing text, person, wall, indoor&#10;&#10;Description automatically generated">
            <a:extLst>
              <a:ext uri="{FF2B5EF4-FFF2-40B4-BE49-F238E27FC236}">
                <a16:creationId xmlns:a16="http://schemas.microsoft.com/office/drawing/2014/main" id="{37FB5772-4A3E-0909-8B73-F0B17B7F22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300" y="1416050"/>
            <a:ext cx="2819400" cy="4025900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AA9ABDB-FB6C-A0A6-DCDB-C671B672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25,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362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713F0-3120-F990-BF7E-801C70A17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588464"/>
          </a:xfrm>
        </p:spPr>
        <p:txBody>
          <a:bodyPr>
            <a:normAutofit fontScale="90000"/>
          </a:bodyPr>
          <a:lstStyle/>
          <a:p>
            <a:r>
              <a:rPr lang="en-US" dirty="0"/>
              <a:t>United States Presidential Elections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509A29-81F1-05E1-F043-8DED37381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662545"/>
            <a:ext cx="8915400" cy="4473263"/>
          </a:xfrm>
        </p:spPr>
        <p:txBody>
          <a:bodyPr>
            <a:normAutofit/>
          </a:bodyPr>
          <a:lstStyle/>
          <a:p>
            <a:r>
              <a:rPr lang="en-US" sz="2000" dirty="0"/>
              <a:t>Presidential Elections</a:t>
            </a:r>
            <a:endParaRPr lang="en-US" sz="2000" dirty="0">
              <a:highlight>
                <a:srgbClr val="FFFF00"/>
              </a:highlight>
            </a:endParaRPr>
          </a:p>
          <a:p>
            <a:pPr lvl="1"/>
            <a:r>
              <a:rPr lang="en-US" sz="2000" dirty="0"/>
              <a:t>Some memorable, some infamous</a:t>
            </a:r>
          </a:p>
          <a:p>
            <a:pPr lvl="1"/>
            <a:r>
              <a:rPr lang="en-US" sz="2000" dirty="0"/>
              <a:t>Historians have reviewed archival documents for judgments on these elections </a:t>
            </a:r>
          </a:p>
          <a:p>
            <a:pPr lvl="2"/>
            <a:r>
              <a:rPr lang="en-US" sz="2000" dirty="0"/>
              <a:t>Three in our lifetime</a:t>
            </a:r>
          </a:p>
          <a:p>
            <a:pPr lvl="3"/>
            <a:r>
              <a:rPr lang="en-US" sz="2000" dirty="0"/>
              <a:t>1948 Truman vs Dewey</a:t>
            </a:r>
          </a:p>
          <a:p>
            <a:pPr lvl="3"/>
            <a:r>
              <a:rPr lang="en-US" sz="2000" dirty="0"/>
              <a:t>1960 Kennedy vs Nixon</a:t>
            </a:r>
          </a:p>
          <a:p>
            <a:pPr lvl="3"/>
            <a:r>
              <a:rPr lang="en-US" sz="2000" dirty="0"/>
              <a:t>2000 Bush vs Gore</a:t>
            </a:r>
          </a:p>
          <a:p>
            <a:pPr lvl="2"/>
            <a:r>
              <a:rPr lang="en-US" sz="2000" dirty="0"/>
              <a:t>One which historians consider the most corrupt</a:t>
            </a:r>
          </a:p>
          <a:p>
            <a:pPr lvl="3"/>
            <a:r>
              <a:rPr lang="en-US" sz="2000" dirty="0"/>
              <a:t>1876 Hayes vs Tilden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8060B3-469E-1F2B-ACA1-9571A5FE4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2EAC03-0DE4-8F95-72EE-C22FE16AE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Activities Unlimited History Club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59A934C-6551-2C86-09C2-92760DF72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25,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7025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C4597-469C-1EDA-ECF6-A06C74144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1876 Election - Hayes vs Tilden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B78646-EC7E-4E2A-25B7-53229A6EC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Activities Unlimited History Club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2DFBE1-F925-E298-A5FD-2F26E2604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38ADAE2-FD08-5D29-CE16-0C4162BD6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716258"/>
            <a:ext cx="8915400" cy="4194964"/>
          </a:xfrm>
        </p:spPr>
        <p:txBody>
          <a:bodyPr>
            <a:normAutofit/>
          </a:bodyPr>
          <a:lstStyle/>
          <a:p>
            <a:r>
              <a:rPr lang="en-US" sz="2000" dirty="0"/>
              <a:t>SAMUEL J. TILDEN</a:t>
            </a:r>
          </a:p>
          <a:p>
            <a:pPr lvl="1"/>
            <a:r>
              <a:rPr lang="en-US" sz="2000" dirty="0"/>
              <a:t>His family descended from early English settlers who came to North America in 1634</a:t>
            </a:r>
          </a:p>
          <a:p>
            <a:pPr lvl="1"/>
            <a:r>
              <a:rPr lang="en-US" sz="2000" dirty="0"/>
              <a:t>Tilden was born in New Lebanon, New York*</a:t>
            </a:r>
          </a:p>
          <a:p>
            <a:pPr lvl="2"/>
            <a:r>
              <a:rPr lang="en-US" sz="2000" dirty="0"/>
              <a:t>Elam and Polly Jones Tilden had eight children*</a:t>
            </a:r>
          </a:p>
          <a:p>
            <a:pPr lvl="2"/>
            <a:r>
              <a:rPr lang="en-US" sz="2000" dirty="0"/>
              <a:t>Very sickly as a child</a:t>
            </a:r>
          </a:p>
          <a:p>
            <a:pPr lvl="2"/>
            <a:r>
              <a:rPr lang="en-US" sz="2000" dirty="0"/>
              <a:t>Was unable to attend school regularly*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1480E-BE40-75E7-5E41-7EAE2843C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25,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4380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C4597-469C-1EDA-ECF6-A06C74144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1876 Election - Hayes vs Tilden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B78646-EC7E-4E2A-25B7-53229A6EC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Activities Unlimited History Club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2DFBE1-F925-E298-A5FD-2F26E2604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38ADAE2-FD08-5D29-CE16-0C4162BD6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716258"/>
            <a:ext cx="8915400" cy="4194964"/>
          </a:xfrm>
        </p:spPr>
        <p:txBody>
          <a:bodyPr>
            <a:normAutofit/>
          </a:bodyPr>
          <a:lstStyle/>
          <a:p>
            <a:r>
              <a:rPr lang="en-US" sz="2000" dirty="0"/>
              <a:t>SAMUEL J. TILDEN</a:t>
            </a:r>
          </a:p>
          <a:p>
            <a:pPr lvl="1"/>
            <a:r>
              <a:rPr lang="en-US" sz="2000" dirty="0"/>
              <a:t>At the age of 18, he moved to New York City*</a:t>
            </a:r>
          </a:p>
          <a:p>
            <a:pPr lvl="2"/>
            <a:r>
              <a:rPr lang="en-US" sz="2000" dirty="0"/>
              <a:t>Tilden became interested in politics*</a:t>
            </a:r>
          </a:p>
          <a:p>
            <a:pPr lvl="1"/>
            <a:r>
              <a:rPr lang="en-US" sz="2000" dirty="0"/>
              <a:t>At another attempt to complete his education he entered Yale University in June 1834</a:t>
            </a:r>
          </a:p>
          <a:p>
            <a:pPr lvl="2"/>
            <a:r>
              <a:rPr lang="en-US" sz="2000" dirty="0"/>
              <a:t>He left after one term*</a:t>
            </a:r>
          </a:p>
          <a:p>
            <a:pPr lvl="1"/>
            <a:r>
              <a:rPr lang="en-US" sz="2000" dirty="0"/>
              <a:t>He believed a law degree would help achieve his goals</a:t>
            </a:r>
          </a:p>
          <a:p>
            <a:pPr lvl="2"/>
            <a:r>
              <a:rPr lang="en-US" sz="2000" dirty="0"/>
              <a:t>In 1838 Tilden entered the School of Law of the University of the City of New York*</a:t>
            </a:r>
          </a:p>
          <a:p>
            <a:pPr lvl="1"/>
            <a:endParaRPr lang="en-US" sz="22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1480E-BE40-75E7-5E41-7EAE2843C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25,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1429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C4597-469C-1EDA-ECF6-A06C74144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1876 Election - Hayes vs Tilden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B78646-EC7E-4E2A-25B7-53229A6EC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Activities Unlimited History Club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2DFBE1-F925-E298-A5FD-2F26E2604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38ADAE2-FD08-5D29-CE16-0C4162BD6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716258"/>
            <a:ext cx="8915400" cy="4194964"/>
          </a:xfrm>
        </p:spPr>
        <p:txBody>
          <a:bodyPr>
            <a:normAutofit/>
          </a:bodyPr>
          <a:lstStyle/>
          <a:p>
            <a:r>
              <a:rPr lang="en-US" sz="2000" dirty="0"/>
              <a:t>SAMUEL J. TILDEN</a:t>
            </a:r>
          </a:p>
          <a:p>
            <a:pPr lvl="1"/>
            <a:r>
              <a:rPr lang="en-US" sz="2000" dirty="0"/>
              <a:t>Tilden prospered as a lawyer</a:t>
            </a:r>
          </a:p>
          <a:p>
            <a:pPr lvl="2"/>
            <a:r>
              <a:rPr lang="en-US" sz="2000" dirty="0"/>
              <a:t>He became a key attorney representing New York City</a:t>
            </a:r>
          </a:p>
          <a:p>
            <a:pPr lvl="2"/>
            <a:r>
              <a:rPr lang="en-US" sz="2000" dirty="0"/>
              <a:t>Fought corruption within the civil service system in NYC</a:t>
            </a:r>
          </a:p>
          <a:p>
            <a:pPr lvl="2"/>
            <a:r>
              <a:rPr lang="en-US" sz="2000" dirty="0"/>
              <a:t>Advised railroad companies*</a:t>
            </a:r>
          </a:p>
          <a:p>
            <a:pPr lvl="1"/>
            <a:r>
              <a:rPr lang="en-US" sz="2000" dirty="0"/>
              <a:t>He played a prominent role in the reorganization of the New York Democratic Party</a:t>
            </a:r>
          </a:p>
          <a:p>
            <a:pPr lvl="2"/>
            <a:r>
              <a:rPr lang="en-US" sz="2000" dirty="0"/>
              <a:t>Serving as the Party Chairman of the State of New York*</a:t>
            </a:r>
          </a:p>
          <a:p>
            <a:pPr lvl="1"/>
            <a:r>
              <a:rPr lang="en-US" sz="2000" dirty="0"/>
              <a:t>Tilden was elected governor of New York in 1874 as a champion of reform</a:t>
            </a:r>
          </a:p>
          <a:p>
            <a:pPr lvl="3"/>
            <a:endParaRPr lang="en-US" sz="2000" dirty="0"/>
          </a:p>
          <a:p>
            <a:pPr lvl="2"/>
            <a:endParaRPr lang="en-US" sz="20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1480E-BE40-75E7-5E41-7EAE2843C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25,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5639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C4597-469C-1EDA-ECF6-A06C74144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435368"/>
            <a:ext cx="8911687" cy="1280890"/>
          </a:xfrm>
        </p:spPr>
        <p:txBody>
          <a:bodyPr/>
          <a:lstStyle/>
          <a:p>
            <a:r>
              <a:rPr lang="en-US" dirty="0"/>
              <a:t>1876 Election - Hayes vs Tilden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B78646-EC7E-4E2A-25B7-53229A6EC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Activities Unlimited History Club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2DFBE1-F925-E298-A5FD-2F26E2604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38ADAE2-FD08-5D29-CE16-0C4162BD6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716258"/>
            <a:ext cx="8915400" cy="4194964"/>
          </a:xfrm>
        </p:spPr>
        <p:txBody>
          <a:bodyPr>
            <a:normAutofit/>
          </a:bodyPr>
          <a:lstStyle/>
          <a:p>
            <a:r>
              <a:rPr lang="en-US" sz="2000" dirty="0"/>
              <a:t>THE CAMPAIGN</a:t>
            </a:r>
          </a:p>
          <a:p>
            <a:pPr lvl="1"/>
            <a:r>
              <a:rPr lang="en-US" sz="2000" dirty="0"/>
              <a:t>Early 1870s economic depression, political scandals, and the Panic of 1873</a:t>
            </a:r>
          </a:p>
          <a:p>
            <a:pPr lvl="2"/>
            <a:r>
              <a:rPr lang="en-US" sz="2000" dirty="0"/>
              <a:t>Affected the popularity of the Republican Party*</a:t>
            </a:r>
          </a:p>
          <a:p>
            <a:pPr lvl="3"/>
            <a:r>
              <a:rPr lang="en-US" sz="2000" dirty="0"/>
              <a:t>Even though Black voters overwhelmingly supported the Republican Party</a:t>
            </a:r>
            <a:endParaRPr lang="en-US" sz="1800" dirty="0"/>
          </a:p>
          <a:p>
            <a:pPr lvl="2"/>
            <a:r>
              <a:rPr lang="en-US" sz="2000" dirty="0"/>
              <a:t>Democrats saw a path to electoral victory*</a:t>
            </a:r>
          </a:p>
          <a:p>
            <a:pPr lvl="1"/>
            <a:r>
              <a:rPr lang="en-US" sz="2000" dirty="0"/>
              <a:t>White Southerners supported the Democratic Party*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1480E-BE40-75E7-5E41-7EAE2843C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25,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2277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C4597-469C-1EDA-ECF6-A06C74144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435368"/>
            <a:ext cx="8911687" cy="1280890"/>
          </a:xfrm>
        </p:spPr>
        <p:txBody>
          <a:bodyPr/>
          <a:lstStyle/>
          <a:p>
            <a:r>
              <a:rPr lang="en-US" dirty="0"/>
              <a:t>1876 Election - Hayes vs Tilden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B78646-EC7E-4E2A-25B7-53229A6EC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Activities Unlimited History Club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2DFBE1-F925-E298-A5FD-2F26E2604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38ADAE2-FD08-5D29-CE16-0C4162BD6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716258"/>
            <a:ext cx="8915400" cy="4194964"/>
          </a:xfrm>
        </p:spPr>
        <p:txBody>
          <a:bodyPr>
            <a:normAutofit/>
          </a:bodyPr>
          <a:lstStyle/>
          <a:p>
            <a:r>
              <a:rPr lang="en-US" sz="2000" dirty="0"/>
              <a:t>THE CAMPAIGN </a:t>
            </a:r>
          </a:p>
          <a:p>
            <a:pPr lvl="1"/>
            <a:r>
              <a:rPr lang="en-US" sz="2000" dirty="0"/>
              <a:t>Ohio Governor Hayes ran on a reform platform*</a:t>
            </a:r>
          </a:p>
          <a:p>
            <a:pPr lvl="2"/>
            <a:r>
              <a:rPr lang="en-US" sz="2000" dirty="0"/>
              <a:t>He was hampered by the Grant Administration’s scandals and poor economic management</a:t>
            </a:r>
          </a:p>
          <a:p>
            <a:pPr lvl="1"/>
            <a:r>
              <a:rPr lang="en-US" sz="2000" dirty="0"/>
              <a:t>Hayes was well liked in the Republican Party*</a:t>
            </a:r>
          </a:p>
          <a:p>
            <a:pPr lvl="1"/>
            <a:r>
              <a:rPr lang="en-US" sz="2000" dirty="0"/>
              <a:t>The Republican National Convention was held in Cincinnati, Ohio</a:t>
            </a:r>
          </a:p>
          <a:p>
            <a:pPr lvl="2"/>
            <a:r>
              <a:rPr lang="en-US" sz="2000" dirty="0"/>
              <a:t>Very favorable for Hayes</a:t>
            </a:r>
          </a:p>
          <a:p>
            <a:pPr lvl="2"/>
            <a:r>
              <a:rPr lang="en-US" sz="2000" dirty="0"/>
              <a:t>Hayes won the nomination on the fifth ballot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1480E-BE40-75E7-5E41-7EAE2843C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25,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3112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C4597-469C-1EDA-ECF6-A06C74144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435368"/>
            <a:ext cx="8911687" cy="1280890"/>
          </a:xfrm>
        </p:spPr>
        <p:txBody>
          <a:bodyPr/>
          <a:lstStyle/>
          <a:p>
            <a:r>
              <a:rPr lang="en-US" dirty="0"/>
              <a:t>1876 Election - Hayes vs Tilden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B78646-EC7E-4E2A-25B7-53229A6EC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Activities Unlimited History Club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2DFBE1-F925-E298-A5FD-2F26E2604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38ADAE2-FD08-5D29-CE16-0C4162BD6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716257"/>
            <a:ext cx="8915400" cy="4414179"/>
          </a:xfrm>
        </p:spPr>
        <p:txBody>
          <a:bodyPr>
            <a:normAutofit/>
          </a:bodyPr>
          <a:lstStyle/>
          <a:p>
            <a:r>
              <a:rPr lang="en-US" sz="2000" dirty="0"/>
              <a:t>THE CAMPAIGN</a:t>
            </a:r>
          </a:p>
          <a:p>
            <a:pPr lvl="1"/>
            <a:r>
              <a:rPr lang="en-US" sz="2000" dirty="0"/>
              <a:t>New York Governor Tilden was known for challenging political corruption* </a:t>
            </a:r>
          </a:p>
          <a:p>
            <a:pPr lvl="2"/>
            <a:r>
              <a:rPr lang="en-US" sz="2000" dirty="0"/>
              <a:t>He was an obvious choice and the front runner for the Democratic Party’s presidential nominee*</a:t>
            </a:r>
          </a:p>
          <a:p>
            <a:pPr lvl="1"/>
            <a:r>
              <a:rPr lang="en-US" sz="2000" dirty="0"/>
              <a:t>Partial list of the Democratic platform</a:t>
            </a:r>
          </a:p>
          <a:p>
            <a:pPr lvl="2"/>
            <a:r>
              <a:rPr lang="en-US" sz="2000" dirty="0"/>
              <a:t>Repeal the Specie Payment Resumption Act*</a:t>
            </a:r>
          </a:p>
          <a:p>
            <a:pPr lvl="2"/>
            <a:r>
              <a:rPr lang="en-US" sz="2000" dirty="0"/>
              <a:t>Condemned the Grant Administration’s corruption</a:t>
            </a:r>
          </a:p>
          <a:p>
            <a:pPr lvl="2"/>
            <a:r>
              <a:rPr lang="en-US" sz="2000" dirty="0"/>
              <a:t>Reaffirmed the Reconstruction Amendments*</a:t>
            </a:r>
          </a:p>
          <a:p>
            <a:pPr lvl="2"/>
            <a:r>
              <a:rPr lang="en-US" sz="2000" dirty="0"/>
              <a:t>Civil service reform*</a:t>
            </a:r>
          </a:p>
          <a:p>
            <a:pPr lvl="2"/>
            <a:endParaRPr lang="en-US" sz="18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1480E-BE40-75E7-5E41-7EAE2843C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25,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0910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C4597-469C-1EDA-ECF6-A06C74144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435368"/>
            <a:ext cx="8911687" cy="1280890"/>
          </a:xfrm>
        </p:spPr>
        <p:txBody>
          <a:bodyPr/>
          <a:lstStyle/>
          <a:p>
            <a:r>
              <a:rPr lang="en-US" dirty="0"/>
              <a:t>1876 Election - Hayes vs Tilden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B78646-EC7E-4E2A-25B7-53229A6EC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Activities Unlimited History Club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2DFBE1-F925-E298-A5FD-2F26E2604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38ADAE2-FD08-5D29-CE16-0C4162BD6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716257"/>
            <a:ext cx="8915400" cy="4414179"/>
          </a:xfrm>
        </p:spPr>
        <p:txBody>
          <a:bodyPr>
            <a:normAutofit/>
          </a:bodyPr>
          <a:lstStyle/>
          <a:p>
            <a:r>
              <a:rPr lang="en-US" sz="2000" dirty="0"/>
              <a:t>THE CAMPAIGN</a:t>
            </a:r>
          </a:p>
          <a:p>
            <a:pPr lvl="1"/>
            <a:r>
              <a:rPr lang="en-US" sz="2000" dirty="0"/>
              <a:t>At this time, Democrats controlled the House of Representatives </a:t>
            </a:r>
          </a:p>
          <a:p>
            <a:pPr lvl="2"/>
            <a:r>
              <a:rPr lang="en-US" sz="2000" dirty="0"/>
              <a:t>Passed a statehood bill for Colorado*</a:t>
            </a:r>
          </a:p>
          <a:p>
            <a:pPr lvl="1"/>
            <a:r>
              <a:rPr lang="en-US" sz="2000" dirty="0"/>
              <a:t>Now Tilden aggressively focused on winning the crucial New York state vote and its 35 electoral votes</a:t>
            </a:r>
          </a:p>
          <a:p>
            <a:pPr lvl="1"/>
            <a:r>
              <a:rPr lang="en-US" sz="2000" dirty="0"/>
              <a:t>It was considered improper for a candidate to actively campaign for the presidency</a:t>
            </a:r>
          </a:p>
          <a:p>
            <a:pPr lvl="2"/>
            <a:r>
              <a:rPr lang="en-US" sz="2000" dirty="0"/>
              <a:t>Neither candidate stumped as part of their campaign</a:t>
            </a:r>
          </a:p>
          <a:p>
            <a:pPr lvl="2"/>
            <a:r>
              <a:rPr lang="en-US" sz="2000" dirty="0"/>
              <a:t>Was the duty of their surrogates</a:t>
            </a:r>
          </a:p>
          <a:p>
            <a:pPr marL="914400" lvl="2" indent="0">
              <a:buNone/>
            </a:pPr>
            <a:r>
              <a:rPr lang="en-US" sz="1800" dirty="0"/>
              <a:t> </a:t>
            </a:r>
          </a:p>
          <a:p>
            <a:pPr lvl="2"/>
            <a:endParaRPr lang="en-US" sz="18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1480E-BE40-75E7-5E41-7EAE2843C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25,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8355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C4597-469C-1EDA-ECF6-A06C74144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435368"/>
            <a:ext cx="8911687" cy="1280890"/>
          </a:xfrm>
        </p:spPr>
        <p:txBody>
          <a:bodyPr/>
          <a:lstStyle/>
          <a:p>
            <a:r>
              <a:rPr lang="en-US" dirty="0"/>
              <a:t>1876 Election - Hayes vs Tilden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B78646-EC7E-4E2A-25B7-53229A6EC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Activities Unlimited History Club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2DFBE1-F925-E298-A5FD-2F26E2604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38ADAE2-FD08-5D29-CE16-0C4162BD6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716257"/>
            <a:ext cx="8915400" cy="4414179"/>
          </a:xfrm>
        </p:spPr>
        <p:txBody>
          <a:bodyPr>
            <a:normAutofit/>
          </a:bodyPr>
          <a:lstStyle/>
          <a:p>
            <a:r>
              <a:rPr lang="en-US" sz="2000" dirty="0"/>
              <a:t>THE CAMPAIGN</a:t>
            </a:r>
          </a:p>
          <a:p>
            <a:pPr lvl="1"/>
            <a:r>
              <a:rPr lang="en-US" sz="2000" dirty="0"/>
              <a:t>A cutthroat campaign by both camps*</a:t>
            </a:r>
          </a:p>
          <a:p>
            <a:pPr lvl="2"/>
            <a:r>
              <a:rPr lang="en-US" sz="2000" dirty="0"/>
              <a:t>Democrats attacked the corruption in Grant’s administration</a:t>
            </a:r>
          </a:p>
          <a:p>
            <a:pPr lvl="2"/>
            <a:r>
              <a:rPr lang="en-US" sz="2000" dirty="0"/>
              <a:t>Republicans countered with attacks on the Democrats positions on the Civil War</a:t>
            </a:r>
          </a:p>
          <a:p>
            <a:pPr lvl="1"/>
            <a:r>
              <a:rPr lang="en-US" sz="2000" dirty="0"/>
              <a:t>If votes had been counted accurately and fairly in Southern states, Hayes might have won the 1876 election outright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1480E-BE40-75E7-5E41-7EAE2843C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25,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8484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C4597-469C-1EDA-ECF6-A06C74144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435368"/>
            <a:ext cx="8911687" cy="1280890"/>
          </a:xfrm>
        </p:spPr>
        <p:txBody>
          <a:bodyPr/>
          <a:lstStyle/>
          <a:p>
            <a:r>
              <a:rPr lang="en-US" dirty="0"/>
              <a:t>1876 Election - Hayes vs Tilden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B78646-EC7E-4E2A-25B7-53229A6EC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Activities Unlimited History Club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2DFBE1-F925-E298-A5FD-2F26E2604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38ADAE2-FD08-5D29-CE16-0C4162BD6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716257"/>
            <a:ext cx="8915400" cy="4414179"/>
          </a:xfrm>
        </p:spPr>
        <p:txBody>
          <a:bodyPr>
            <a:normAutofit/>
          </a:bodyPr>
          <a:lstStyle/>
          <a:p>
            <a:r>
              <a:rPr lang="en-US" sz="2000" dirty="0"/>
              <a:t>ELECTION DAY – NOVEMBER 7, 1876</a:t>
            </a:r>
          </a:p>
          <a:p>
            <a:pPr lvl="1"/>
            <a:r>
              <a:rPr lang="en-US" sz="2000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0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oth parties participated in rampant fraud</a:t>
            </a:r>
            <a:r>
              <a:rPr lang="en-US" sz="2000" dirty="0">
                <a:effectLst/>
              </a:rPr>
              <a:t> </a:t>
            </a:r>
          </a:p>
          <a:p>
            <a:pPr lvl="2"/>
            <a:r>
              <a:rPr lang="en-US" sz="2000" dirty="0"/>
              <a:t>Republican operatives </a:t>
            </a:r>
          </a:p>
          <a:p>
            <a:pPr lvl="3"/>
            <a:r>
              <a:rPr lang="en-US" sz="2000" dirty="0"/>
              <a:t>Stuffed ballot boxes</a:t>
            </a:r>
          </a:p>
          <a:p>
            <a:pPr lvl="3"/>
            <a:r>
              <a:rPr lang="en-US" sz="2000" dirty="0"/>
              <a:t>Allowed repeat votes</a:t>
            </a:r>
          </a:p>
          <a:p>
            <a:pPr lvl="3"/>
            <a:r>
              <a:rPr lang="en-US" sz="2000" dirty="0"/>
              <a:t>Threw out Democratic ballots</a:t>
            </a:r>
          </a:p>
          <a:p>
            <a:pPr lvl="2"/>
            <a:r>
              <a:rPr lang="en-US" sz="2000" dirty="0"/>
              <a:t>Democrat operatives</a:t>
            </a:r>
          </a:p>
          <a:p>
            <a:pPr lvl="3"/>
            <a:r>
              <a:rPr lang="en-US" sz="2000" dirty="0"/>
              <a:t>Violence against and intimidation of black voters in the Southern United States</a:t>
            </a:r>
          </a:p>
          <a:p>
            <a:pPr lvl="3"/>
            <a:r>
              <a:rPr lang="en-US" sz="2000" dirty="0"/>
              <a:t>An attempt to keep them from the polling places</a:t>
            </a:r>
          </a:p>
          <a:p>
            <a:pPr lvl="2"/>
            <a:endParaRPr lang="en-US" sz="18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1480E-BE40-75E7-5E41-7EAE2843C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25,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8838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C4597-469C-1EDA-ECF6-A06C74144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435368"/>
            <a:ext cx="8911687" cy="1280890"/>
          </a:xfrm>
        </p:spPr>
        <p:txBody>
          <a:bodyPr/>
          <a:lstStyle/>
          <a:p>
            <a:r>
              <a:rPr lang="en-US" dirty="0"/>
              <a:t>1876 Election - Hayes vs Tilden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B78646-EC7E-4E2A-25B7-53229A6EC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Activities Unlimited History Club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2DFBE1-F925-E298-A5FD-2F26E2604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38ADAE2-FD08-5D29-CE16-0C4162BD6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716257"/>
            <a:ext cx="8915400" cy="4414179"/>
          </a:xfrm>
        </p:spPr>
        <p:txBody>
          <a:bodyPr>
            <a:normAutofit/>
          </a:bodyPr>
          <a:lstStyle/>
          <a:p>
            <a:r>
              <a:rPr lang="en-US" sz="2000" dirty="0"/>
              <a:t>ELECTION DAY – NOVEMBER 7, 1876</a:t>
            </a:r>
          </a:p>
          <a:p>
            <a:pPr lvl="1"/>
            <a:r>
              <a:rPr lang="en-US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On election night Hayes prepared his concession speech</a:t>
            </a:r>
          </a:p>
          <a:p>
            <a:pPr lvl="2"/>
            <a:r>
              <a:rPr lang="en-US" sz="2000" dirty="0">
                <a:cs typeface="Times New Roman" panose="02020603050405020304" pitchFamily="18" charset="0"/>
              </a:rPr>
              <a:t>He was losing badly*</a:t>
            </a:r>
          </a:p>
          <a:p>
            <a:pPr lvl="1"/>
            <a:r>
              <a:rPr lang="en-US" sz="2000" dirty="0">
                <a:cs typeface="Times New Roman" panose="02020603050405020304" pitchFamily="18" charset="0"/>
              </a:rPr>
              <a:t>Tilden was so confident he had won he went to bed early</a:t>
            </a:r>
          </a:p>
          <a:p>
            <a:pPr lvl="1"/>
            <a:r>
              <a:rPr lang="en-US" sz="2000" dirty="0">
                <a:cs typeface="Times New Roman" panose="02020603050405020304" pitchFamily="18" charset="0"/>
              </a:rPr>
              <a:t>As the final votes came in </a:t>
            </a:r>
          </a:p>
          <a:p>
            <a:pPr lvl="2"/>
            <a:r>
              <a:rPr lang="en-US" sz="2000" dirty="0">
                <a:cs typeface="Times New Roman" panose="02020603050405020304" pitchFamily="18" charset="0"/>
              </a:rPr>
              <a:t>It became evident in four states the results were not clear</a:t>
            </a:r>
          </a:p>
          <a:p>
            <a:pPr lvl="2"/>
            <a:r>
              <a:rPr lang="en-US" sz="2000" dirty="0">
                <a:cs typeface="Times New Roman" panose="02020603050405020304" pitchFamily="18" charset="0"/>
              </a:rPr>
              <a:t>Both parties claimed victory without a final count*</a:t>
            </a:r>
            <a:endParaRPr lang="en-US" sz="20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1480E-BE40-75E7-5E41-7EAE2843C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25,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836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713F0-3120-F990-BF7E-801C70A17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588464"/>
          </a:xfrm>
        </p:spPr>
        <p:txBody>
          <a:bodyPr>
            <a:normAutofit fontScale="90000"/>
          </a:bodyPr>
          <a:lstStyle/>
          <a:p>
            <a:r>
              <a:rPr lang="en-US" dirty="0"/>
              <a:t>United States Presidential Elections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509A29-81F1-05E1-F043-8DED37381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431235"/>
            <a:ext cx="8915400" cy="5426765"/>
          </a:xfrm>
        </p:spPr>
        <p:txBody>
          <a:bodyPr/>
          <a:lstStyle/>
          <a:p>
            <a:r>
              <a:rPr lang="en-US" sz="2000" dirty="0"/>
              <a:t>1948		Truman versus Dewey* </a:t>
            </a:r>
          </a:p>
          <a:p>
            <a:pPr marL="457200" lvl="1" indent="0">
              <a:buNone/>
            </a:pPr>
            <a:endParaRPr lang="en-US" sz="1800" dirty="0"/>
          </a:p>
          <a:p>
            <a:pPr lvl="1"/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8060B3-469E-1F2B-ACA1-9571A5FE4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2EAC03-0DE4-8F95-72EE-C22FE16AE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Activities Unlimited History Club</a:t>
            </a:r>
            <a:endParaRPr lang="en-US" dirty="0"/>
          </a:p>
        </p:txBody>
      </p:sp>
      <p:pic>
        <p:nvPicPr>
          <p:cNvPr id="7" name="Content Placeholder 4" descr="Text&#10;&#10;Description automatically generated with low confidence">
            <a:extLst>
              <a:ext uri="{FF2B5EF4-FFF2-40B4-BE49-F238E27FC236}">
                <a16:creationId xmlns:a16="http://schemas.microsoft.com/office/drawing/2014/main" id="{AC499065-FBCA-0FAB-B63D-919B8C6A3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212" y="2297151"/>
            <a:ext cx="8647060" cy="4047893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3462793-BDBA-AD41-42A1-4390F7083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25,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3582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C4597-469C-1EDA-ECF6-A06C74144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435368"/>
            <a:ext cx="8911687" cy="1280890"/>
          </a:xfrm>
        </p:spPr>
        <p:txBody>
          <a:bodyPr/>
          <a:lstStyle/>
          <a:p>
            <a:r>
              <a:rPr lang="en-US" dirty="0"/>
              <a:t>1876 Election - Hayes vs Tilden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B78646-EC7E-4E2A-25B7-53229A6EC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Activities Unlimited History Club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2DFBE1-F925-E298-A5FD-2F26E2604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38ADAE2-FD08-5D29-CE16-0C4162BD6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716257"/>
            <a:ext cx="8915400" cy="4414179"/>
          </a:xfrm>
        </p:spPr>
        <p:txBody>
          <a:bodyPr>
            <a:normAutofit/>
          </a:bodyPr>
          <a:lstStyle/>
          <a:p>
            <a:r>
              <a:rPr lang="en-US" sz="2000" dirty="0"/>
              <a:t>POST ELECTION </a:t>
            </a:r>
          </a:p>
          <a:p>
            <a:pPr lvl="1"/>
            <a:r>
              <a:rPr lang="en-US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The Republican National Party chair wired Republican officials in Florida, Louisiana, South Carolina, and Oregon to hold their states for Hayes</a:t>
            </a:r>
            <a:endParaRPr lang="en-US" sz="2000" dirty="0">
              <a:cs typeface="Times New Roman" panose="02020603050405020304" pitchFamily="18" charset="0"/>
            </a:endParaRPr>
          </a:p>
          <a:p>
            <a:pPr lvl="1"/>
            <a:r>
              <a:rPr lang="en-US" sz="2000" dirty="0">
                <a:cs typeface="Times New Roman" panose="02020603050405020304" pitchFamily="18" charset="0"/>
              </a:rPr>
              <a:t>In response, the Democratic National Party organized committees of prominent Democrats to travel South and oversee the vote counting*</a:t>
            </a:r>
          </a:p>
          <a:p>
            <a:pPr lvl="1"/>
            <a:r>
              <a:rPr lang="en-US" sz="2000" dirty="0">
                <a:effectLst/>
                <a:ea typeface="Times New Roman" panose="02020603050405020304" pitchFamily="18" charset="0"/>
              </a:rPr>
              <a:t>On December 6, 1876, the electors of the four contested states</a:t>
            </a:r>
          </a:p>
          <a:p>
            <a:pPr lvl="2"/>
            <a:r>
              <a:rPr lang="en-US" sz="2000" dirty="0">
                <a:ea typeface="Times New Roman" panose="02020603050405020304" pitchFamily="18" charset="0"/>
              </a:rPr>
              <a:t>M</a:t>
            </a:r>
            <a:r>
              <a:rPr lang="en-US" sz="2000" dirty="0">
                <a:effectLst/>
                <a:ea typeface="Times New Roman" panose="02020603050405020304" pitchFamily="18" charset="0"/>
              </a:rPr>
              <a:t>et in their respective state capitals to cast their ballots*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1"/>
            <a:endParaRPr lang="en-US" sz="20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1480E-BE40-75E7-5E41-7EAE2843C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25,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0061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C4597-469C-1EDA-ECF6-A06C74144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435368"/>
            <a:ext cx="8911687" cy="1280890"/>
          </a:xfrm>
        </p:spPr>
        <p:txBody>
          <a:bodyPr/>
          <a:lstStyle/>
          <a:p>
            <a:r>
              <a:rPr lang="en-US" dirty="0"/>
              <a:t>1876 Election - Hayes vs Tilden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B78646-EC7E-4E2A-25B7-53229A6EC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Activities Unlimited History Club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2DFBE1-F925-E298-A5FD-2F26E2604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38ADAE2-FD08-5D29-CE16-0C4162BD6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716257"/>
            <a:ext cx="8915400" cy="4414179"/>
          </a:xfrm>
        </p:spPr>
        <p:txBody>
          <a:bodyPr>
            <a:normAutofit/>
          </a:bodyPr>
          <a:lstStyle/>
          <a:p>
            <a:r>
              <a:rPr lang="en-US" sz="2000" dirty="0"/>
              <a:t>1877 ELECTORAL COMMISSION ACT</a:t>
            </a:r>
          </a:p>
          <a:p>
            <a:pPr lvl="1"/>
            <a:r>
              <a:rPr lang="en-US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The election was at a stalemate</a:t>
            </a:r>
          </a:p>
          <a:p>
            <a:pPr lvl="1"/>
            <a:r>
              <a:rPr lang="en-US" sz="2000" dirty="0">
                <a:cs typeface="Times New Roman" panose="02020603050405020304" pitchFamily="18" charset="0"/>
              </a:rPr>
              <a:t>Since the Democrats controlled the House and the Republicans the Senate</a:t>
            </a:r>
          </a:p>
          <a:p>
            <a:pPr lvl="2"/>
            <a:r>
              <a:rPr lang="en-US" sz="2000" dirty="0">
                <a:cs typeface="Times New Roman" panose="02020603050405020304" pitchFamily="18" charset="0"/>
              </a:rPr>
              <a:t>A variety of proposals where bitterly rejected by each side</a:t>
            </a:r>
          </a:p>
          <a:p>
            <a:pPr lvl="1"/>
            <a:r>
              <a:rPr lang="en-US" sz="2000" dirty="0">
                <a:cs typeface="Times New Roman" panose="02020603050405020304" pitchFamily="18" charset="0"/>
              </a:rPr>
              <a:t>On January 29, 1877, a solution to the impasse was agreed upon</a:t>
            </a:r>
          </a:p>
          <a:p>
            <a:pPr lvl="2"/>
            <a:r>
              <a:rPr lang="en-US" sz="2000" dirty="0">
                <a:cs typeface="Times New Roman" panose="02020603050405020304" pitchFamily="18" charset="0"/>
              </a:rPr>
              <a:t>The 1877 Electoral Commission Act*</a:t>
            </a:r>
          </a:p>
          <a:p>
            <a:pPr lvl="2"/>
            <a:r>
              <a:rPr lang="en-US" sz="2000" dirty="0">
                <a:cs typeface="Times New Roman" panose="02020603050405020304" pitchFamily="18" charset="0"/>
              </a:rPr>
              <a:t>15 members formed the commission*</a:t>
            </a:r>
          </a:p>
          <a:p>
            <a:pPr lvl="1"/>
            <a:r>
              <a:rPr lang="en-US" sz="2000" dirty="0">
                <a:cs typeface="Times New Roman" panose="02020603050405020304" pitchFamily="18" charset="0"/>
              </a:rPr>
              <a:t>After the commission members were selected</a:t>
            </a:r>
          </a:p>
          <a:p>
            <a:pPr lvl="2"/>
            <a:r>
              <a:rPr lang="en-US" sz="2000" dirty="0">
                <a:cs typeface="Times New Roman" panose="02020603050405020304" pitchFamily="18" charset="0"/>
              </a:rPr>
              <a:t>The independent member of the Supreme Court resigned*</a:t>
            </a:r>
          </a:p>
          <a:p>
            <a:pPr lvl="1"/>
            <a:endParaRPr lang="en-US" sz="20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1480E-BE40-75E7-5E41-7EAE2843C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25,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3985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C4597-469C-1EDA-ECF6-A06C74144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435368"/>
            <a:ext cx="8911687" cy="1280890"/>
          </a:xfrm>
        </p:spPr>
        <p:txBody>
          <a:bodyPr/>
          <a:lstStyle/>
          <a:p>
            <a:r>
              <a:rPr lang="en-US" dirty="0"/>
              <a:t>1876 Election - Hayes vs Tilden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B78646-EC7E-4E2A-25B7-53229A6EC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Activities Unlimited History Club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2DFBE1-F925-E298-A5FD-2F26E2604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38ADAE2-FD08-5D29-CE16-0C4162BD6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716257"/>
            <a:ext cx="8915400" cy="4414179"/>
          </a:xfrm>
        </p:spPr>
        <p:txBody>
          <a:bodyPr>
            <a:normAutofit/>
          </a:bodyPr>
          <a:lstStyle/>
          <a:p>
            <a:r>
              <a:rPr lang="en-US" sz="2000" dirty="0"/>
              <a:t>1877 ELECTORAL COMMISSION ACT </a:t>
            </a:r>
          </a:p>
          <a:p>
            <a:pPr lvl="1"/>
            <a:r>
              <a:rPr lang="en-US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The Commission began hearing arguments on February 1,1877 in the U. S. Supreme Court chamber</a:t>
            </a:r>
          </a:p>
          <a:p>
            <a:pPr lvl="1"/>
            <a:r>
              <a:rPr lang="en-US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The first action by the Commission</a:t>
            </a:r>
          </a:p>
          <a:p>
            <a:pPr lvl="2"/>
            <a:r>
              <a:rPr lang="en-US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Florida’s electoral votes*</a:t>
            </a:r>
          </a:p>
          <a:p>
            <a:pPr lvl="2"/>
            <a:r>
              <a:rPr lang="en-US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After Florida award all 20 electoral votes to Hayes</a:t>
            </a:r>
          </a:p>
          <a:p>
            <a:pPr lvl="3"/>
            <a:r>
              <a:rPr lang="en-US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An informal, back-room deal</a:t>
            </a:r>
            <a:r>
              <a:rPr lang="en-US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</a:p>
          <a:p>
            <a:pPr lvl="1"/>
            <a:r>
              <a:rPr lang="en-US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The Commission’s ruling was reported to Congress on February 23, 1877</a:t>
            </a:r>
          </a:p>
          <a:p>
            <a:pPr lvl="1"/>
            <a:endParaRPr lang="en-US" sz="22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20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1480E-BE40-75E7-5E41-7EAE2843C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25,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145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C4597-469C-1EDA-ECF6-A06C74144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435368"/>
            <a:ext cx="8911687" cy="1280890"/>
          </a:xfrm>
        </p:spPr>
        <p:txBody>
          <a:bodyPr/>
          <a:lstStyle/>
          <a:p>
            <a:r>
              <a:rPr lang="en-US" dirty="0"/>
              <a:t>1876 Election - Hayes vs Tilden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B78646-EC7E-4E2A-25B7-53229A6EC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Activities Unlimited History Club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2DFBE1-F925-E298-A5FD-2F26E2604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38ADAE2-FD08-5D29-CE16-0C4162BD6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716257"/>
            <a:ext cx="8915400" cy="4414179"/>
          </a:xfrm>
        </p:spPr>
        <p:txBody>
          <a:bodyPr>
            <a:normAutofit/>
          </a:bodyPr>
          <a:lstStyle/>
          <a:p>
            <a:r>
              <a:rPr lang="en-US" sz="2000" dirty="0"/>
              <a:t>1877 ELECTORAL COMMISSION ACT </a:t>
            </a:r>
          </a:p>
          <a:p>
            <a:pPr lvl="1"/>
            <a:r>
              <a:rPr lang="en-US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Congress convened on March 1</a:t>
            </a:r>
            <a:r>
              <a:rPr lang="en-US" sz="2000" baseline="30000" dirty="0">
                <a:ea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to complete the tally of electoral votes</a:t>
            </a:r>
          </a:p>
          <a:p>
            <a:pPr lvl="2"/>
            <a:r>
              <a:rPr lang="en-US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Work was completed at 4 AM March 2</a:t>
            </a:r>
            <a:r>
              <a:rPr lang="en-US" sz="2000" baseline="30000" dirty="0">
                <a:ea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3"/>
            <a:r>
              <a:rPr lang="en-US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Hayes was declared the winner</a:t>
            </a:r>
          </a:p>
          <a:p>
            <a:pPr lvl="1"/>
            <a:r>
              <a:rPr lang="en-US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Hayes was sworn in privately on March 3rd</a:t>
            </a:r>
          </a:p>
          <a:p>
            <a:pPr lvl="2"/>
            <a:r>
              <a:rPr lang="en-US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Inauguration Day was March 4,1877 which happened to be a Sunday</a:t>
            </a:r>
          </a:p>
          <a:p>
            <a:pPr lvl="2"/>
            <a:r>
              <a:rPr lang="en-US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The public swearing in took place on Monday, March 5</a:t>
            </a:r>
            <a:r>
              <a:rPr lang="en-US" sz="2000" baseline="30000" dirty="0">
                <a:ea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*</a:t>
            </a:r>
          </a:p>
          <a:p>
            <a:pPr lvl="2"/>
            <a:endParaRPr lang="en-US" sz="20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22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20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1480E-BE40-75E7-5E41-7EAE2843C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25,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7422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C4597-469C-1EDA-ECF6-A06C74144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435368"/>
            <a:ext cx="8911687" cy="1280890"/>
          </a:xfrm>
        </p:spPr>
        <p:txBody>
          <a:bodyPr/>
          <a:lstStyle/>
          <a:p>
            <a:r>
              <a:rPr lang="en-US" dirty="0"/>
              <a:t>1876 Election - Hayes vs Tilden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B78646-EC7E-4E2A-25B7-53229A6EC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Activities Unlimited History Club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2DFBE1-F925-E298-A5FD-2F26E2604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38ADAE2-FD08-5D29-CE16-0C4162BD6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716257"/>
            <a:ext cx="8915400" cy="4414179"/>
          </a:xfrm>
        </p:spPr>
        <p:txBody>
          <a:bodyPr>
            <a:normAutofit/>
          </a:bodyPr>
          <a:lstStyle/>
          <a:p>
            <a:r>
              <a:rPr lang="en-US" sz="2000" dirty="0"/>
              <a:t>TILDEN POST ELECTION</a:t>
            </a:r>
          </a:p>
          <a:p>
            <a:pPr lvl="1"/>
            <a:r>
              <a:rPr lang="en-US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Tilden continued to have a commanding position in the National Democratic Party</a:t>
            </a:r>
          </a:p>
          <a:p>
            <a:pPr lvl="2"/>
            <a:r>
              <a:rPr lang="en-US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In both 1880 and 1884 presidential elections, Tilden declined to run</a:t>
            </a:r>
          </a:p>
          <a:p>
            <a:pPr lvl="2"/>
            <a:r>
              <a:rPr lang="en-US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Both times due to health issues</a:t>
            </a:r>
          </a:p>
          <a:p>
            <a:pPr lvl="1"/>
            <a:r>
              <a:rPr lang="en-US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Tilden retired after the 1884 Democratic Convention*</a:t>
            </a:r>
          </a:p>
          <a:p>
            <a:pPr lvl="1"/>
            <a:r>
              <a:rPr lang="en-US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He continued to have bad health</a:t>
            </a:r>
          </a:p>
          <a:p>
            <a:pPr lvl="2"/>
            <a:r>
              <a:rPr lang="en-US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Died a bachelor on August 4, 1886*</a:t>
            </a:r>
          </a:p>
          <a:p>
            <a:pPr lvl="2"/>
            <a:endParaRPr lang="en-US" sz="20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22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20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1480E-BE40-75E7-5E41-7EAE2843C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25,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9514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713F0-3120-F990-BF7E-801C70A17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588464"/>
          </a:xfrm>
        </p:spPr>
        <p:txBody>
          <a:bodyPr>
            <a:normAutofit fontScale="90000"/>
          </a:bodyPr>
          <a:lstStyle/>
          <a:p>
            <a:r>
              <a:rPr lang="en-US" dirty="0"/>
              <a:t>United States Presidential Elections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509A29-81F1-05E1-F043-8DED37381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212575"/>
            <a:ext cx="8915400" cy="5434260"/>
          </a:xfrm>
        </p:spPr>
        <p:txBody>
          <a:bodyPr>
            <a:normAutofit fontScale="92500" lnSpcReduction="20000"/>
          </a:bodyPr>
          <a:lstStyle/>
          <a:p>
            <a:endParaRPr lang="en-US" sz="2400" dirty="0"/>
          </a:p>
          <a:p>
            <a:r>
              <a:rPr lang="en-US" sz="2000" dirty="0"/>
              <a:t>1877 ELECTORAL COMMISSION ACT </a:t>
            </a:r>
          </a:p>
          <a:p>
            <a:pPr lvl="1"/>
            <a:r>
              <a:rPr lang="en-US" sz="2200" dirty="0"/>
              <a:t>Historians believed there was an outside influencer hired to keep control over both political parties</a:t>
            </a:r>
          </a:p>
          <a:p>
            <a:pPr lvl="2"/>
            <a:r>
              <a:rPr lang="en-US" sz="2200" dirty="0"/>
              <a:t>To this day, Historians have not determined his name</a:t>
            </a:r>
          </a:p>
          <a:p>
            <a:pPr lvl="2"/>
            <a:r>
              <a:rPr lang="en-US" sz="2200" dirty="0"/>
              <a:t>He was ruthless, my way or suffer the consequences</a:t>
            </a:r>
          </a:p>
          <a:p>
            <a:pPr lvl="2"/>
            <a:r>
              <a:rPr lang="en-US" sz="2200" dirty="0"/>
              <a:t>It was believed he commissioned an Italian composer for his theme </a:t>
            </a:r>
          </a:p>
          <a:p>
            <a:pPr lvl="1"/>
            <a:r>
              <a:rPr lang="en-US" sz="2200" dirty="0"/>
              <a:t>During my research for this presentation, I found a YouTube clip of a man from the Old West with no name </a:t>
            </a:r>
          </a:p>
          <a:p>
            <a:pPr lvl="2"/>
            <a:r>
              <a:rPr lang="en-US" sz="2200" dirty="0"/>
              <a:t>I assumed this was the man</a:t>
            </a:r>
          </a:p>
          <a:p>
            <a:pPr lvl="2"/>
            <a:r>
              <a:rPr lang="en-US" sz="2200" dirty="0"/>
              <a:t>The clip shows what happens when someone got on his bad side</a:t>
            </a:r>
          </a:p>
          <a:p>
            <a:pPr lvl="2"/>
            <a:endParaRPr lang="en-US" sz="2000" dirty="0"/>
          </a:p>
          <a:p>
            <a:endParaRPr lang="en-US" sz="2200" dirty="0"/>
          </a:p>
          <a:p>
            <a:pPr marL="457200" lvl="1" indent="0">
              <a:buNone/>
            </a:pPr>
            <a:r>
              <a:rPr lang="en-US" sz="1800" dirty="0"/>
              <a:t>	</a:t>
            </a:r>
          </a:p>
          <a:p>
            <a:pPr lvl="3"/>
            <a:endParaRPr lang="en-US" sz="1400" dirty="0"/>
          </a:p>
          <a:p>
            <a:pPr lvl="1"/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8060B3-469E-1F2B-ACA1-9571A5FE4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2EAC03-0DE4-8F95-72EE-C22FE16AE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Activities Unlimited History Club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005103F-049D-7F5B-F65E-9C3A20BE6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25,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8636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713F0-3120-F990-BF7E-801C70A17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588464"/>
          </a:xfrm>
        </p:spPr>
        <p:txBody>
          <a:bodyPr>
            <a:normAutofit fontScale="90000"/>
          </a:bodyPr>
          <a:lstStyle/>
          <a:p>
            <a:r>
              <a:rPr lang="en-US" dirty="0"/>
              <a:t>United States Presidential Elections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509A29-81F1-05E1-F043-8DED37381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431235"/>
            <a:ext cx="8915400" cy="5426765"/>
          </a:xfrm>
        </p:spPr>
        <p:txBody>
          <a:bodyPr/>
          <a:lstStyle/>
          <a:p>
            <a:endParaRPr lang="en-US" sz="2400" dirty="0"/>
          </a:p>
          <a:p>
            <a:pPr marL="457200" lvl="1" indent="0">
              <a:buNone/>
            </a:pPr>
            <a:r>
              <a:rPr lang="en-US" sz="1800" dirty="0"/>
              <a:t>	</a:t>
            </a:r>
          </a:p>
          <a:p>
            <a:pPr lvl="3"/>
            <a:endParaRPr lang="en-US" sz="1400" dirty="0"/>
          </a:p>
          <a:p>
            <a:pPr lvl="1"/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8060B3-469E-1F2B-ACA1-9571A5FE4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2EAC03-0DE4-8F95-72EE-C22FE16AE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Activities Unlimited History Club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005103F-049D-7F5B-F65E-9C3A20BE6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25, 2023</a:t>
            </a:r>
            <a:endParaRPr lang="en-US" dirty="0"/>
          </a:p>
        </p:txBody>
      </p:sp>
      <p:pic>
        <p:nvPicPr>
          <p:cNvPr id="7" name="VIDEO-2020-05-23-00-46-21">
            <a:hlinkClick r:id="" action="ppaction://media"/>
            <a:extLst>
              <a:ext uri="{FF2B5EF4-FFF2-40B4-BE49-F238E27FC236}">
                <a16:creationId xmlns:a16="http://schemas.microsoft.com/office/drawing/2014/main" id="{9A96637C-8EFC-9D7A-393B-206B171AE5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09892" y="-288587"/>
            <a:ext cx="12070080" cy="678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09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4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713F0-3120-F990-BF7E-801C70A17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588464"/>
          </a:xfrm>
        </p:spPr>
        <p:txBody>
          <a:bodyPr>
            <a:normAutofit fontScale="90000"/>
          </a:bodyPr>
          <a:lstStyle/>
          <a:p>
            <a:r>
              <a:rPr lang="en-US" dirty="0"/>
              <a:t>United States Presidential Elections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509A29-81F1-05E1-F043-8DED37381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431235"/>
            <a:ext cx="8915400" cy="5426765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pPr lvl="2"/>
            <a:endParaRPr lang="en-US" sz="2000" dirty="0"/>
          </a:p>
          <a:p>
            <a:pPr lvl="2"/>
            <a:endParaRPr lang="en-US" sz="2000" dirty="0"/>
          </a:p>
          <a:p>
            <a:pPr lvl="2"/>
            <a:endParaRPr lang="en-US" sz="2000" dirty="0"/>
          </a:p>
          <a:p>
            <a:pPr marL="914400" lvl="2" indent="0">
              <a:buNone/>
            </a:pPr>
            <a:r>
              <a:rPr lang="en-US" sz="4000" dirty="0"/>
              <a:t>			THANK YOU</a:t>
            </a:r>
          </a:p>
          <a:p>
            <a:endParaRPr lang="en-US" sz="2200" dirty="0"/>
          </a:p>
          <a:p>
            <a:pPr marL="457200" lvl="1" indent="0">
              <a:buNone/>
            </a:pPr>
            <a:r>
              <a:rPr lang="en-US" sz="1800" dirty="0"/>
              <a:t>	</a:t>
            </a:r>
          </a:p>
          <a:p>
            <a:pPr lvl="3"/>
            <a:endParaRPr lang="en-US" sz="1400" dirty="0"/>
          </a:p>
          <a:p>
            <a:pPr lvl="1"/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8060B3-469E-1F2B-ACA1-9571A5FE4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2EAC03-0DE4-8F95-72EE-C22FE16AE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Activities Unlimited History Club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005103F-049D-7F5B-F65E-9C3A20BE6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25,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017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713F0-3120-F990-BF7E-801C70A17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588464"/>
          </a:xfrm>
        </p:spPr>
        <p:txBody>
          <a:bodyPr>
            <a:normAutofit fontScale="90000"/>
          </a:bodyPr>
          <a:lstStyle/>
          <a:p>
            <a:r>
              <a:rPr lang="en-US" dirty="0"/>
              <a:t>United States Presidential Elections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509A29-81F1-05E1-F043-8DED37381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662545"/>
            <a:ext cx="8915400" cy="4473263"/>
          </a:xfrm>
        </p:spPr>
        <p:txBody>
          <a:bodyPr>
            <a:normAutofit/>
          </a:bodyPr>
          <a:lstStyle/>
          <a:p>
            <a:r>
              <a:rPr lang="en-US" sz="2000" dirty="0"/>
              <a:t>Truman vs Dewey*</a:t>
            </a:r>
            <a:endParaRPr lang="en-US" sz="2000" dirty="0">
              <a:highlight>
                <a:srgbClr val="FFFF00"/>
              </a:highlight>
            </a:endParaRPr>
          </a:p>
          <a:p>
            <a:pPr lvl="1"/>
            <a:r>
              <a:rPr lang="en-US" sz="2000" dirty="0"/>
              <a:t>Truman’s approval rating was seen as a severe handicap against Dewey’s popularity*</a:t>
            </a:r>
          </a:p>
          <a:p>
            <a:pPr lvl="2"/>
            <a:r>
              <a:rPr lang="en-US" sz="2000" dirty="0"/>
              <a:t>In April 1948, Truman’s approval rating was 38% the low point of 1948</a:t>
            </a:r>
          </a:p>
          <a:p>
            <a:pPr lvl="1"/>
            <a:r>
              <a:rPr lang="en-US" sz="2000" dirty="0"/>
              <a:t>Dewey ran an uninspiring, risk-averse campaign</a:t>
            </a:r>
          </a:p>
          <a:p>
            <a:pPr lvl="1"/>
            <a:r>
              <a:rPr lang="en-US" sz="2000" dirty="0">
                <a:effectLst/>
                <a:ea typeface="Times New Roman" panose="02020603050405020304" pitchFamily="18" charset="0"/>
              </a:rPr>
              <a:t>Heading into election day, November 2, 1948, Thomas Dewey was considered the next U.S. president by many newspapers, magazines, and political pundits. </a:t>
            </a:r>
          </a:p>
          <a:p>
            <a:pPr lvl="2"/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8060B3-469E-1F2B-ACA1-9571A5FE4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2EAC03-0DE4-8F95-72EE-C22FE16AE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Activities Unlimited History Club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59A934C-6551-2C86-09C2-92760DF72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25,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2535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713F0-3120-F990-BF7E-801C70A17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09"/>
            <a:ext cx="8911687" cy="952936"/>
          </a:xfrm>
        </p:spPr>
        <p:txBody>
          <a:bodyPr>
            <a:normAutofit/>
          </a:bodyPr>
          <a:lstStyle/>
          <a:p>
            <a:r>
              <a:rPr lang="en-US" dirty="0"/>
              <a:t>1948 Election – Truman vs Dewey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509A29-81F1-05E1-F043-8DED37381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431235"/>
            <a:ext cx="8915400" cy="4479987"/>
          </a:xfrm>
        </p:spPr>
        <p:txBody>
          <a:bodyPr/>
          <a:lstStyle/>
          <a:p>
            <a:pPr lvl="1"/>
            <a:endParaRPr lang="en-US" sz="2000" dirty="0"/>
          </a:p>
          <a:p>
            <a:endParaRPr lang="en-US" sz="2000" dirty="0"/>
          </a:p>
          <a:p>
            <a:pPr lvl="1"/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8060B3-469E-1F2B-ACA1-9571A5FE4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2EAC03-0DE4-8F95-72EE-C22FE16AE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Activities Unlimited History Club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0BC2A19-A09C-AE63-3311-F9F633191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25, 2023</a:t>
            </a:r>
            <a:endParaRPr lang="en-US" dirty="0"/>
          </a:p>
        </p:txBody>
      </p:sp>
      <p:pic>
        <p:nvPicPr>
          <p:cNvPr id="8" name="Picture 7" descr="A group of people standing in front of a train&#10;&#10;Description automatically generated">
            <a:extLst>
              <a:ext uri="{FF2B5EF4-FFF2-40B4-BE49-F238E27FC236}">
                <a16:creationId xmlns:a16="http://schemas.microsoft.com/office/drawing/2014/main" id="{DE4FFF03-7BE7-3093-ECA0-3707CB994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700" y="1431235"/>
            <a:ext cx="6477000" cy="4699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258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713F0-3120-F990-BF7E-801C70A17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09"/>
            <a:ext cx="8911687" cy="1064947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United States Presidential Elections</a:t>
            </a:r>
            <a:br>
              <a:rPr lang="en-US" sz="3200" dirty="0"/>
            </a:br>
            <a:br>
              <a:rPr lang="en-US" dirty="0"/>
            </a:br>
            <a:r>
              <a:rPr lang="en-US" sz="2200" dirty="0"/>
              <a:t>Harry Truman’s whistle stop tour</a:t>
            </a:r>
          </a:p>
        </p:txBody>
      </p:sp>
      <p:pic>
        <p:nvPicPr>
          <p:cNvPr id="8" name="Content Placeholder 7" descr="A map of the united states&#10;&#10;Description automatically generated">
            <a:extLst>
              <a:ext uri="{FF2B5EF4-FFF2-40B4-BE49-F238E27FC236}">
                <a16:creationId xmlns:a16="http://schemas.microsoft.com/office/drawing/2014/main" id="{52A3DC68-B776-B566-63BE-2F64B8C1BF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07502" y="1978701"/>
            <a:ext cx="5186596" cy="386746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8060B3-469E-1F2B-ACA1-9571A5FE4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2EAC03-0DE4-8F95-72EE-C22FE16AE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Activities Unlimited History Club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59A934C-6551-2C86-09C2-92760DF72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25,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395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713F0-3120-F990-BF7E-801C70A17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588464"/>
          </a:xfrm>
        </p:spPr>
        <p:txBody>
          <a:bodyPr>
            <a:normAutofit fontScale="90000"/>
          </a:bodyPr>
          <a:lstStyle/>
          <a:p>
            <a:r>
              <a:rPr lang="en-US" dirty="0"/>
              <a:t>United States Presidential Elections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509A29-81F1-05E1-F043-8DED37381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662545"/>
            <a:ext cx="8915400" cy="4473263"/>
          </a:xfrm>
        </p:spPr>
        <p:txBody>
          <a:bodyPr>
            <a:normAutofit/>
          </a:bodyPr>
          <a:lstStyle/>
          <a:p>
            <a:r>
              <a:rPr lang="en-US" sz="2000" dirty="0"/>
              <a:t>Truman vs Dewey</a:t>
            </a:r>
          </a:p>
          <a:p>
            <a:pPr lvl="1"/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Election results</a:t>
            </a:r>
          </a:p>
          <a:p>
            <a:pPr lvl="2"/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Truman 303 Electoral votes, Dewey 189</a:t>
            </a:r>
          </a:p>
          <a:p>
            <a:pPr lvl="2"/>
            <a:r>
              <a:rPr lang="en-US" sz="2000" dirty="0">
                <a:latin typeface="+mj-lt"/>
              </a:rPr>
              <a:t>Truman won over 2 million more popular votes than Dewey</a:t>
            </a:r>
          </a:p>
          <a:p>
            <a:pPr lvl="2"/>
            <a:r>
              <a:rPr lang="en-US" sz="2000" dirty="0">
                <a:latin typeface="+mj-lt"/>
              </a:rPr>
              <a:t>Truman is ranked among the top ten presidents by both conservative and liberal scholars</a:t>
            </a:r>
          </a:p>
          <a:p>
            <a:pPr lvl="2"/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8060B3-469E-1F2B-ACA1-9571A5FE4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2EAC03-0DE4-8F95-72EE-C22FE16AE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Activities Unlimited History Club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59A934C-6551-2C86-09C2-92760DF72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25,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0436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713F0-3120-F990-BF7E-801C70A17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588464"/>
          </a:xfrm>
        </p:spPr>
        <p:txBody>
          <a:bodyPr>
            <a:normAutofit fontScale="90000"/>
          </a:bodyPr>
          <a:lstStyle/>
          <a:p>
            <a:r>
              <a:rPr lang="en-US" dirty="0"/>
              <a:t>United States Presidential Elections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509A29-81F1-05E1-F043-8DED37381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431235"/>
            <a:ext cx="8915400" cy="4802655"/>
          </a:xfrm>
        </p:spPr>
        <p:txBody>
          <a:bodyPr/>
          <a:lstStyle/>
          <a:p>
            <a:r>
              <a:rPr lang="en-US" sz="2000" dirty="0"/>
              <a:t>1960		Kennedy versus Nixon*</a:t>
            </a:r>
          </a:p>
          <a:p>
            <a:pPr marL="457200" lvl="1" indent="0">
              <a:buNone/>
            </a:pPr>
            <a:endParaRPr lang="en-US" sz="1800" dirty="0"/>
          </a:p>
          <a:p>
            <a:pPr lvl="1"/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8060B3-469E-1F2B-ACA1-9571A5FE4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2EAC03-0DE4-8F95-72EE-C22FE16AE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Activities Unlimited History Club</a:t>
            </a:r>
            <a:endParaRPr lang="en-US" dirty="0"/>
          </a:p>
        </p:txBody>
      </p:sp>
      <p:pic>
        <p:nvPicPr>
          <p:cNvPr id="7" name="Picture 6" descr="A couple of men in suits&#10;&#10;Description automatically generated with low confidence">
            <a:extLst>
              <a:ext uri="{FF2B5EF4-FFF2-40B4-BE49-F238E27FC236}">
                <a16:creationId xmlns:a16="http://schemas.microsoft.com/office/drawing/2014/main" id="{82681579-2B7E-CB4C-56BA-C164F1C2F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3550" y="2464421"/>
            <a:ext cx="3644900" cy="2787804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105E1A3-9903-F1AB-CA03-318DB63F1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25,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678763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60032</TotalTime>
  <Words>2627</Words>
  <Application>Microsoft Macintosh PowerPoint</Application>
  <PresentationFormat>Widescreen</PresentationFormat>
  <Paragraphs>481</Paragraphs>
  <Slides>47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5" baseType="lpstr">
      <vt:lpstr>Arial</vt:lpstr>
      <vt:lpstr>Calibri</vt:lpstr>
      <vt:lpstr>Century Gothic</vt:lpstr>
      <vt:lpstr>Edwardian Script ITC</vt:lpstr>
      <vt:lpstr>Times New Roman</vt:lpstr>
      <vt:lpstr>Verdana</vt:lpstr>
      <vt:lpstr>Wingdings 3</vt:lpstr>
      <vt:lpstr>Wisp</vt:lpstr>
      <vt:lpstr>Activities Unlimited History Club  A Review of Four Historically Significant United States States Presidential Elections</vt:lpstr>
      <vt:lpstr>United States Presidential Elections</vt:lpstr>
      <vt:lpstr>United States Presidential Elections</vt:lpstr>
      <vt:lpstr>United States Presidential Elections</vt:lpstr>
      <vt:lpstr>United States Presidential Elections</vt:lpstr>
      <vt:lpstr>1948 Election – Truman vs Dewey</vt:lpstr>
      <vt:lpstr>United States Presidential Elections  Harry Truman’s whistle stop tour</vt:lpstr>
      <vt:lpstr>United States Presidential Elections</vt:lpstr>
      <vt:lpstr>United States Presidential Elections</vt:lpstr>
      <vt:lpstr>United States Presidential Elections</vt:lpstr>
      <vt:lpstr>United States Presidential Elections</vt:lpstr>
      <vt:lpstr>I960 Election – Kennedy vs Nixon</vt:lpstr>
      <vt:lpstr>2000 Election – Bush vs Gore</vt:lpstr>
      <vt:lpstr>2000 Election – Bush vs Gore</vt:lpstr>
      <vt:lpstr>2000 Election – Bush vs Gore</vt:lpstr>
      <vt:lpstr>2000 Election – Bush vs Gore</vt:lpstr>
      <vt:lpstr>2000 Election – Bush vs Gore</vt:lpstr>
      <vt:lpstr>2000 Election – Bush vs Gore</vt:lpstr>
      <vt:lpstr>2000 Election – Bush vs Gore</vt:lpstr>
      <vt:lpstr>2000 Election – Bush vs Gore</vt:lpstr>
      <vt:lpstr>2000 Election – Bush vs Gore</vt:lpstr>
      <vt:lpstr>2000 Election – Bush vs Gore</vt:lpstr>
      <vt:lpstr>1876 Election – Hayes vs Tilden</vt:lpstr>
      <vt:lpstr>1876 Election – Hayes vs Tilden</vt:lpstr>
      <vt:lpstr>1876 Election – Hayes vs Tilden</vt:lpstr>
      <vt:lpstr>1876 Election - Hayes vs Tilden</vt:lpstr>
      <vt:lpstr>1876 Election - Hayes vs Tilden</vt:lpstr>
      <vt:lpstr>1876 Election - Hayes vs Tilden</vt:lpstr>
      <vt:lpstr>1876 Election – Hayes vs Tilden</vt:lpstr>
      <vt:lpstr>1876 Election - Hayes vs Tilden</vt:lpstr>
      <vt:lpstr>1876 Election - Hayes vs Tilden</vt:lpstr>
      <vt:lpstr>1876 Election - Hayes vs Tilden</vt:lpstr>
      <vt:lpstr>1876 Election - Hayes vs Tilden</vt:lpstr>
      <vt:lpstr>1876 Election - Hayes vs Tilden</vt:lpstr>
      <vt:lpstr>1876 Election - Hayes vs Tilden</vt:lpstr>
      <vt:lpstr>1876 Election - Hayes vs Tilden</vt:lpstr>
      <vt:lpstr>1876 Election - Hayes vs Tilden</vt:lpstr>
      <vt:lpstr>1876 Election - Hayes vs Tilden</vt:lpstr>
      <vt:lpstr>1876 Election - Hayes vs Tilden</vt:lpstr>
      <vt:lpstr>1876 Election - Hayes vs Tilden</vt:lpstr>
      <vt:lpstr>1876 Election - Hayes vs Tilden</vt:lpstr>
      <vt:lpstr>1876 Election - Hayes vs Tilden</vt:lpstr>
      <vt:lpstr>1876 Election - Hayes vs Tilden</vt:lpstr>
      <vt:lpstr>1876 Election - Hayes vs Tilden</vt:lpstr>
      <vt:lpstr>United States Presidential Elections</vt:lpstr>
      <vt:lpstr>United States Presidential Elections</vt:lpstr>
      <vt:lpstr>United States Presidential Elections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ACTIVITIES UNLIMITED HISTORY CLUB</dc:title>
  <dc:creator>Marty Valerio</dc:creator>
  <cp:lastModifiedBy>Marty Valerio</cp:lastModifiedBy>
  <cp:revision>108</cp:revision>
  <dcterms:created xsi:type="dcterms:W3CDTF">2023-04-02T13:49:16Z</dcterms:created>
  <dcterms:modified xsi:type="dcterms:W3CDTF">2023-07-24T19:00:41Z</dcterms:modified>
</cp:coreProperties>
</file>